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6" r:id="rId2"/>
    <p:sldId id="264" r:id="rId3"/>
    <p:sldId id="272" r:id="rId4"/>
    <p:sldId id="273" r:id="rId5"/>
    <p:sldId id="275" r:id="rId6"/>
    <p:sldId id="276" r:id="rId7"/>
    <p:sldId id="375" r:id="rId8"/>
    <p:sldId id="381" r:id="rId9"/>
    <p:sldId id="259" r:id="rId10"/>
    <p:sldId id="265" r:id="rId11"/>
    <p:sldId id="385" r:id="rId12"/>
    <p:sldId id="266" r:id="rId13"/>
    <p:sldId id="268" r:id="rId14"/>
    <p:sldId id="384" r:id="rId15"/>
    <p:sldId id="270" r:id="rId16"/>
    <p:sldId id="274" r:id="rId17"/>
    <p:sldId id="267" r:id="rId18"/>
    <p:sldId id="383" r:id="rId19"/>
    <p:sldId id="382" r:id="rId20"/>
    <p:sldId id="257" r:id="rId21"/>
    <p:sldId id="279" r:id="rId22"/>
    <p:sldId id="380" r:id="rId23"/>
    <p:sldId id="277" r:id="rId24"/>
    <p:sldId id="261" r:id="rId25"/>
    <p:sldId id="262" r:id="rId26"/>
    <p:sldId id="260" r:id="rId27"/>
    <p:sldId id="378" r:id="rId28"/>
    <p:sldId id="379"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4660"/>
  </p:normalViewPr>
  <p:slideViewPr>
    <p:cSldViewPr snapToGrid="0">
      <p:cViewPr varScale="1">
        <p:scale>
          <a:sx n="82" d="100"/>
          <a:sy n="82" d="100"/>
        </p:scale>
        <p:origin x="72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9191EB-B811-48B8-80F1-EA30FDE3B5D7}" type="datetimeFigureOut">
              <a:rPr lang="en-US" smtClean="0"/>
              <a:t>1/29/2022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F3C902-6F52-40E3-904C-0BF76787890E}" type="slidenum">
              <a:rPr lang="en-US" smtClean="0"/>
              <a:t>‹#›</a:t>
            </a:fld>
            <a:endParaRPr lang="en-US"/>
          </a:p>
        </p:txBody>
      </p:sp>
    </p:spTree>
    <p:extLst>
      <p:ext uri="{BB962C8B-B14F-4D97-AF65-F5344CB8AC3E}">
        <p14:creationId xmlns:p14="http://schemas.microsoft.com/office/powerpoint/2010/main" val="3795961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sustainabledevelopment.un.org/index.php?menu=1300"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www.un.org/millenniumgoals/"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1F1F1F"/>
                </a:solidFill>
                <a:effectLst/>
                <a:latin typeface="Source Sans Pro" panose="020B0503030403020204" pitchFamily="34" charset="0"/>
              </a:rPr>
              <a:t>The UN agenda 2030 with its SDGs, is built up upon, but further develops the understanding of global sustainable development which was introduced by the World Commission on Environment and Development. Established by the U.N. General Secretary and led by the former Norwegian Prime Minister Gro Harlem Brundtland. The Commission's report came in 1987 and is published as a book with the title Our Common Future. Popularly, however, it is usually called the Brundtland Report. The Brundtland Report made two very important points. Firstly, it emphasized the importance of intergenerational equity. In other words, the report argued that we must not, through our resource use, today, lower potential living standards of future </a:t>
            </a:r>
            <a:r>
              <a:rPr lang="en-US" b="0" i="0" dirty="0" err="1">
                <a:solidFill>
                  <a:srgbClr val="1F1F1F"/>
                </a:solidFill>
                <a:effectLst/>
                <a:latin typeface="Source Sans Pro" panose="020B0503030403020204" pitchFamily="34" charset="0"/>
              </a:rPr>
              <a:t>generations.</a:t>
            </a:r>
            <a:r>
              <a:rPr lang="en-US" b="0" i="0" dirty="0" err="1">
                <a:solidFill>
                  <a:srgbClr val="0A0A0A"/>
                </a:solidFill>
                <a:effectLst/>
                <a:latin typeface="ProximaNova"/>
              </a:rPr>
              <a:t>The</a:t>
            </a:r>
            <a:r>
              <a:rPr lang="en-US" b="0" i="0" dirty="0">
                <a:solidFill>
                  <a:srgbClr val="0A0A0A"/>
                </a:solidFill>
                <a:effectLst/>
                <a:latin typeface="ProximaNova"/>
              </a:rPr>
              <a:t> Sustainable Development Goals (SDGs) were born at the United Nations Conference on Sustainable Development in Rio de Janeiro in 2012. The objective was to produce a set of universal goals that meet the urgent environmental, political and economic challenges facing our world.</a:t>
            </a:r>
          </a:p>
          <a:p>
            <a:pPr algn="l"/>
            <a:r>
              <a:rPr lang="en-US" b="0" i="0" dirty="0">
                <a:solidFill>
                  <a:srgbClr val="0A0A0A"/>
                </a:solidFill>
                <a:effectLst/>
                <a:latin typeface="ProximaNova"/>
              </a:rPr>
              <a:t>The SDGs replace the Millennium Development Goals (MDGs), which started a global effort in 2000 to tackle the indignity of poverty. The MDGs established measurable, universally-agreed objectives for tackling extreme poverty and hunger, preventing deadly diseases, and expanding primary education to all children, among other development priorities.</a:t>
            </a:r>
          </a:p>
          <a:p>
            <a:r>
              <a:rPr lang="en-US" b="0" i="0" dirty="0">
                <a:solidFill>
                  <a:srgbClr val="000000"/>
                </a:solidFill>
                <a:effectLst/>
                <a:latin typeface="Roboto" panose="02000000000000000000" pitchFamily="2" charset="0"/>
              </a:rPr>
              <a:t>The United Nations Conference on Environment and Development (UNCED), also known as the 'Earth Summit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Roboto" panose="02000000000000000000" pitchFamily="2" charset="0"/>
              </a:rPr>
              <a:t>The 'Earth Summit' concluded that the concept of sustainable development was an attainable goal for all the people of the world,</a:t>
            </a:r>
            <a:r>
              <a:rPr lang="en-US" sz="1200" b="0" i="0" dirty="0">
                <a:solidFill>
                  <a:srgbClr val="0A0A0A"/>
                </a:solidFill>
                <a:effectLst/>
                <a:latin typeface="ProximaNova"/>
              </a:rPr>
              <a:t> The Sustainable Development Goals (SDGs) were born at the United Nations Conference on Sustainable Development in Rio de Janeiro in 2012. </a:t>
            </a:r>
            <a:r>
              <a:rPr lang="en-US" sz="1200" b="0" i="0" dirty="0">
                <a:solidFill>
                  <a:srgbClr val="666666"/>
                </a:solidFill>
                <a:effectLst/>
                <a:latin typeface="Noto sans" panose="020B0502040504020204" pitchFamily="34" charset="0"/>
              </a:rPr>
              <a:t>The United Nations Conference on Sustainable Development - or Rio+20 - took place in Rio de Janeiro, Brazil on 20-22 June 2012. In Rio, Member States decided to launch a process to develop a set of </a:t>
            </a:r>
            <a:r>
              <a:rPr lang="en-US" sz="1200" b="0" i="0" u="sng" dirty="0">
                <a:solidFill>
                  <a:srgbClr val="007FAD"/>
                </a:solidFill>
                <a:effectLst/>
                <a:latin typeface="Noto sans" panose="020B0502040504020204" pitchFamily="34" charset="0"/>
                <a:hlinkClick r:id="rId3"/>
              </a:rPr>
              <a:t>Sustainable Development Goals (SDGs)</a:t>
            </a:r>
            <a:r>
              <a:rPr lang="en-US" sz="1200" b="0" i="0" dirty="0">
                <a:solidFill>
                  <a:srgbClr val="666666"/>
                </a:solidFill>
                <a:effectLst/>
                <a:latin typeface="Noto sans" panose="020B0502040504020204" pitchFamily="34" charset="0"/>
              </a:rPr>
              <a:t>, which will build upon the </a:t>
            </a:r>
            <a:r>
              <a:rPr lang="en-US" sz="1200" b="0" i="0" u="sng" dirty="0">
                <a:solidFill>
                  <a:srgbClr val="007FAD"/>
                </a:solidFill>
                <a:effectLst/>
                <a:latin typeface="Noto sans" panose="020B0502040504020204" pitchFamily="34" charset="0"/>
                <a:hlinkClick r:id="rId4"/>
              </a:rPr>
              <a:t>Millennium Development Goals</a:t>
            </a:r>
            <a:r>
              <a:rPr lang="en-US" sz="1200" b="0" i="0" dirty="0">
                <a:solidFill>
                  <a:srgbClr val="666666"/>
                </a:solidFill>
                <a:effectLst/>
                <a:latin typeface="Noto sans" panose="020B0502040504020204" pitchFamily="34" charset="0"/>
              </a:rPr>
              <a:t> and converge with the post 2015 development agenda.</a:t>
            </a:r>
            <a:endParaRPr lang="fa-IR" sz="1200" b="0" i="0" dirty="0">
              <a:solidFill>
                <a:srgbClr val="666666"/>
              </a:solidFill>
              <a:effectLst/>
              <a:latin typeface="Noto sans" panose="020B0502040504020204" pitchFamily="34" charset="0"/>
            </a:endParaRPr>
          </a:p>
          <a:p>
            <a:endParaRPr lang="en-US" dirty="0"/>
          </a:p>
          <a:p>
            <a:pPr algn="l"/>
            <a:endParaRPr lang="en-US" b="0" i="0" dirty="0">
              <a:solidFill>
                <a:srgbClr val="0A0A0A"/>
              </a:solidFill>
              <a:effectLst/>
              <a:latin typeface="ProximaNova"/>
            </a:endParaRPr>
          </a:p>
          <a:p>
            <a:endParaRPr lang="en-US" dirty="0"/>
          </a:p>
        </p:txBody>
      </p:sp>
      <p:sp>
        <p:nvSpPr>
          <p:cNvPr id="4" name="Slide Number Placeholder 3"/>
          <p:cNvSpPr>
            <a:spLocks noGrp="1"/>
          </p:cNvSpPr>
          <p:nvPr>
            <p:ph type="sldNum" sz="quarter" idx="5"/>
          </p:nvPr>
        </p:nvSpPr>
        <p:spPr/>
        <p:txBody>
          <a:bodyPr/>
          <a:lstStyle/>
          <a:p>
            <a:fld id="{A2F3C902-6F52-40E3-904C-0BF76787890E}" type="slidenum">
              <a:rPr lang="en-US" smtClean="0"/>
              <a:t>4</a:t>
            </a:fld>
            <a:endParaRPr lang="en-US"/>
          </a:p>
        </p:txBody>
      </p:sp>
    </p:spTree>
    <p:extLst>
      <p:ext uri="{BB962C8B-B14F-4D97-AF65-F5344CB8AC3E}">
        <p14:creationId xmlns:p14="http://schemas.microsoft.com/office/powerpoint/2010/main" val="31162984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1F1F1F"/>
                </a:solidFill>
                <a:effectLst/>
                <a:latin typeface="Source Sans Pro" panose="020B0503030403020204" pitchFamily="34" charset="0"/>
              </a:rPr>
              <a:t>169 targets. Having targets, of course, gives no meaning unless we have the possibility to measure progress against them. Therefore, indicators have been identified for each target that can be used to assess their global status.</a:t>
            </a:r>
            <a:endParaRPr lang="en-US" dirty="0"/>
          </a:p>
        </p:txBody>
      </p:sp>
      <p:sp>
        <p:nvSpPr>
          <p:cNvPr id="4" name="Slide Number Placeholder 3"/>
          <p:cNvSpPr>
            <a:spLocks noGrp="1"/>
          </p:cNvSpPr>
          <p:nvPr>
            <p:ph type="sldNum" sz="quarter" idx="5"/>
          </p:nvPr>
        </p:nvSpPr>
        <p:spPr/>
        <p:txBody>
          <a:bodyPr/>
          <a:lstStyle/>
          <a:p>
            <a:fld id="{A2F3C902-6F52-40E3-904C-0BF76787890E}" type="slidenum">
              <a:rPr lang="en-US" smtClean="0"/>
              <a:t>9</a:t>
            </a:fld>
            <a:endParaRPr lang="en-US"/>
          </a:p>
        </p:txBody>
      </p:sp>
    </p:spTree>
    <p:extLst>
      <p:ext uri="{BB962C8B-B14F-4D97-AF65-F5344CB8AC3E}">
        <p14:creationId xmlns:p14="http://schemas.microsoft.com/office/powerpoint/2010/main" val="16464878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1F1F1F"/>
                </a:solidFill>
                <a:effectLst/>
                <a:latin typeface="Source Sans Pro" panose="020B0503030403020204" pitchFamily="34" charset="0"/>
              </a:rPr>
              <a:t>The overarching goal of the Sustainability Development Goals taken as a whole is human welfare. That is to say, maintenance or improvement of the human condition. Indeed, the first eight goals, no poverty, zero hunger, good health and well-being, quality education, gender equality, clean water and sanitation, clean affordable energy, and decent work and economic growth, deal directly with humans and their immediate condition. The remaining nine goals address the living and non-living infrastructure or resources and social structures that one way or another, provide support for the maintenance and improvement of the human condition.</a:t>
            </a:r>
            <a:r>
              <a:rPr lang="fa-IR" b="0" i="0" dirty="0">
                <a:solidFill>
                  <a:srgbClr val="1F1F1F"/>
                </a:solidFill>
                <a:effectLst/>
                <a:latin typeface="Source Sans Pro" panose="020B0503030403020204" pitchFamily="34" charset="0"/>
              </a:rPr>
              <a:t> </a:t>
            </a:r>
            <a:r>
              <a:rPr lang="en-US" b="0" i="0" dirty="0">
                <a:solidFill>
                  <a:srgbClr val="1F1F1F"/>
                </a:solidFill>
                <a:effectLst/>
                <a:latin typeface="Source Sans Pro" panose="020B0503030403020204" pitchFamily="34" charset="0"/>
              </a:rPr>
              <a:t>achieving any one of these eight goals will have positive effects on most, if not all of the other</a:t>
            </a:r>
            <a:endParaRPr lang="en-US" dirty="0"/>
          </a:p>
        </p:txBody>
      </p:sp>
      <p:sp>
        <p:nvSpPr>
          <p:cNvPr id="4" name="Slide Number Placeholder 3"/>
          <p:cNvSpPr>
            <a:spLocks noGrp="1"/>
          </p:cNvSpPr>
          <p:nvPr>
            <p:ph type="sldNum" sz="quarter" idx="5"/>
          </p:nvPr>
        </p:nvSpPr>
        <p:spPr/>
        <p:txBody>
          <a:bodyPr/>
          <a:lstStyle/>
          <a:p>
            <a:fld id="{A2F3C902-6F52-40E3-904C-0BF76787890E}" type="slidenum">
              <a:rPr lang="en-US" smtClean="0"/>
              <a:t>10</a:t>
            </a:fld>
            <a:endParaRPr lang="en-US"/>
          </a:p>
        </p:txBody>
      </p:sp>
    </p:spTree>
    <p:extLst>
      <p:ext uri="{BB962C8B-B14F-4D97-AF65-F5344CB8AC3E}">
        <p14:creationId xmlns:p14="http://schemas.microsoft.com/office/powerpoint/2010/main" val="9017706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rgbClr val="666666"/>
                </a:solidFill>
                <a:effectLst/>
                <a:latin typeface="Noto sans" panose="020B0502040504020204" pitchFamily="34" charset="0"/>
              </a:rPr>
              <a:t>all Goals are interrelated and mutually reinforcing.</a:t>
            </a:r>
            <a:r>
              <a:rPr lang="en-US" b="0" i="0" dirty="0">
                <a:solidFill>
                  <a:srgbClr val="1F1F1F"/>
                </a:solidFill>
                <a:effectLst/>
                <a:latin typeface="Source Sans Pro" panose="020B0604020202020204" pitchFamily="34" charset="0"/>
              </a:rPr>
              <a:t> It's important that every agent, every party in this discussion, realizes the total interconnection between the goals and the necessity to move forward on all goals at the same time</a:t>
            </a:r>
            <a:r>
              <a:rPr lang="fa-IR" b="0" i="0" dirty="0">
                <a:solidFill>
                  <a:srgbClr val="1F1F1F"/>
                </a:solidFill>
                <a:effectLst/>
                <a:latin typeface="Source Sans Pro" panose="020B0604020202020204" pitchFamily="34" charset="0"/>
              </a:rPr>
              <a:t>. </a:t>
            </a:r>
            <a:r>
              <a:rPr lang="en-US" b="0" i="0" dirty="0">
                <a:solidFill>
                  <a:srgbClr val="1F1F1F"/>
                </a:solidFill>
                <a:effectLst/>
                <a:latin typeface="Source Sans Pro" panose="020B0503030403020204" pitchFamily="34" charset="0"/>
              </a:rPr>
              <a:t>Climate change, goal number 13 interacts with goal one, poverty, as it is generally speaking, the poorest that are most impacted by climate change. Climate change also has a clear relationship to hunger</a:t>
            </a:r>
            <a:endParaRPr lang="en-US" sz="1200" dirty="0"/>
          </a:p>
          <a:p>
            <a:endParaRPr lang="en-US" dirty="0"/>
          </a:p>
        </p:txBody>
      </p:sp>
      <p:sp>
        <p:nvSpPr>
          <p:cNvPr id="4" name="Slide Number Placeholder 3"/>
          <p:cNvSpPr>
            <a:spLocks noGrp="1"/>
          </p:cNvSpPr>
          <p:nvPr>
            <p:ph type="sldNum" sz="quarter" idx="5"/>
          </p:nvPr>
        </p:nvSpPr>
        <p:spPr/>
        <p:txBody>
          <a:bodyPr/>
          <a:lstStyle/>
          <a:p>
            <a:fld id="{A2F3C902-6F52-40E3-904C-0BF76787890E}" type="slidenum">
              <a:rPr lang="en-US" smtClean="0"/>
              <a:t>12</a:t>
            </a:fld>
            <a:endParaRPr lang="en-US"/>
          </a:p>
        </p:txBody>
      </p:sp>
    </p:spTree>
    <p:extLst>
      <p:ext uri="{BB962C8B-B14F-4D97-AF65-F5344CB8AC3E}">
        <p14:creationId xmlns:p14="http://schemas.microsoft.com/office/powerpoint/2010/main" val="34543243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US" b="0" i="0" dirty="0">
                <a:solidFill>
                  <a:srgbClr val="1F1F1F"/>
                </a:solidFill>
                <a:effectLst/>
                <a:latin typeface="Source Sans Pro" panose="020B0503030403020204" pitchFamily="34" charset="0"/>
              </a:rPr>
              <a:t>we must undertake major changes in our food systems to achieve sustainable development. Campbell et al in 2017, it has been documented that agricultural practices on their own are responsible for the crossing of the planetary boundaries for biodiversity, land use and the release of reactive nitrogen and phosphorus. The Campbell et al study argues that the water boundary may also be surpassed and that agriculture causes substantial perturbation also to this boundary. This emphasizes that achieving sustainable development will require substantial change to our food systems and there is a specific SDG devoted to this challenge. </a:t>
            </a:r>
            <a:endParaRPr lang="en-US" b="0" i="0" dirty="0">
              <a:solidFill>
                <a:srgbClr val="373A3C"/>
              </a:solidFill>
              <a:effectLst/>
              <a:latin typeface="OpenSans"/>
            </a:endParaRPr>
          </a:p>
          <a:p>
            <a:pPr algn="l">
              <a:buFont typeface="Arial" panose="020B0604020202020204" pitchFamily="34" charset="0"/>
              <a:buNone/>
            </a:pPr>
            <a:endParaRPr lang="en-US" b="0" i="0" dirty="0">
              <a:solidFill>
                <a:srgbClr val="373A3C"/>
              </a:solidFill>
              <a:effectLst/>
              <a:latin typeface="OpenSans"/>
            </a:endParaRPr>
          </a:p>
          <a:p>
            <a:br>
              <a:rPr lang="en-US" dirty="0"/>
            </a:br>
            <a:endParaRPr lang="en-US" dirty="0"/>
          </a:p>
        </p:txBody>
      </p:sp>
      <p:sp>
        <p:nvSpPr>
          <p:cNvPr id="4" name="Slide Number Placeholder 3"/>
          <p:cNvSpPr>
            <a:spLocks noGrp="1"/>
          </p:cNvSpPr>
          <p:nvPr>
            <p:ph type="sldNum" sz="quarter" idx="5"/>
          </p:nvPr>
        </p:nvSpPr>
        <p:spPr/>
        <p:txBody>
          <a:bodyPr/>
          <a:lstStyle/>
          <a:p>
            <a:fld id="{A2F3C902-6F52-40E3-904C-0BF76787890E}" type="slidenum">
              <a:rPr lang="en-US" smtClean="0"/>
              <a:t>13</a:t>
            </a:fld>
            <a:endParaRPr lang="en-US"/>
          </a:p>
        </p:txBody>
      </p:sp>
    </p:spTree>
    <p:extLst>
      <p:ext uri="{BB962C8B-B14F-4D97-AF65-F5344CB8AC3E}">
        <p14:creationId xmlns:p14="http://schemas.microsoft.com/office/powerpoint/2010/main" val="11874687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1F1F1F"/>
                </a:solidFill>
                <a:effectLst/>
                <a:latin typeface="Source Sans Pro" panose="020B0503030403020204" pitchFamily="34" charset="0"/>
              </a:rPr>
              <a:t> So you're talking about partnerships between different types of interests in here. Yes. And we have an SDG that focuses on partnerships. Number 17. That's right. Number 17 is important because it will force us to think across sectors, across normal relations. We have to establish partnerships to ensure that we do work together and not to maintain the silos between different sectors, but the challenge is to make that available to the policymakers and make sure that that knowledge is taken up at the proper level and also translated into action. Because of the complexity of the whole thing, we cannot address specific diseases, but need to take a holistic view on the role of the environment for human health.</a:t>
            </a:r>
            <a:endParaRPr lang="en-US" dirty="0"/>
          </a:p>
        </p:txBody>
      </p:sp>
      <p:sp>
        <p:nvSpPr>
          <p:cNvPr id="4" name="Slide Number Placeholder 3"/>
          <p:cNvSpPr>
            <a:spLocks noGrp="1"/>
          </p:cNvSpPr>
          <p:nvPr>
            <p:ph type="sldNum" sz="quarter" idx="5"/>
          </p:nvPr>
        </p:nvSpPr>
        <p:spPr/>
        <p:txBody>
          <a:bodyPr/>
          <a:lstStyle/>
          <a:p>
            <a:fld id="{A2F3C902-6F52-40E3-904C-0BF76787890E}" type="slidenum">
              <a:rPr lang="en-US" smtClean="0"/>
              <a:t>15</a:t>
            </a:fld>
            <a:endParaRPr lang="en-US"/>
          </a:p>
        </p:txBody>
      </p:sp>
    </p:spTree>
    <p:extLst>
      <p:ext uri="{BB962C8B-B14F-4D97-AF65-F5344CB8AC3E}">
        <p14:creationId xmlns:p14="http://schemas.microsoft.com/office/powerpoint/2010/main" val="33704643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F3C902-6F52-40E3-904C-0BF76787890E}" type="slidenum">
              <a:rPr lang="en-US" smtClean="0"/>
              <a:t>16</a:t>
            </a:fld>
            <a:endParaRPr lang="en-US"/>
          </a:p>
        </p:txBody>
      </p:sp>
    </p:spTree>
    <p:extLst>
      <p:ext uri="{BB962C8B-B14F-4D97-AF65-F5344CB8AC3E}">
        <p14:creationId xmlns:p14="http://schemas.microsoft.com/office/powerpoint/2010/main" val="10943534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5C977AE-EA22-4CCD-A193-207AA882412A}" type="datetimeFigureOut">
              <a:rPr lang="en-US" smtClean="0"/>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78188C-954A-4443-B97F-A416908F76DB}"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8731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C977AE-EA22-4CCD-A193-207AA882412A}" type="datetimeFigureOut">
              <a:rPr lang="en-US" smtClean="0"/>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78188C-954A-4443-B97F-A416908F76DB}" type="slidenum">
              <a:rPr lang="en-US" smtClean="0"/>
              <a:t>‹#›</a:t>
            </a:fld>
            <a:endParaRPr lang="en-US"/>
          </a:p>
        </p:txBody>
      </p:sp>
    </p:spTree>
    <p:extLst>
      <p:ext uri="{BB962C8B-B14F-4D97-AF65-F5344CB8AC3E}">
        <p14:creationId xmlns:p14="http://schemas.microsoft.com/office/powerpoint/2010/main" val="1518148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C977AE-EA22-4CCD-A193-207AA882412A}" type="datetimeFigureOut">
              <a:rPr lang="en-US" smtClean="0"/>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78188C-954A-4443-B97F-A416908F76DB}" type="slidenum">
              <a:rPr lang="en-US" smtClean="0"/>
              <a:t>‹#›</a:t>
            </a:fld>
            <a:endParaRPr lang="en-US"/>
          </a:p>
        </p:txBody>
      </p:sp>
    </p:spTree>
    <p:extLst>
      <p:ext uri="{BB962C8B-B14F-4D97-AF65-F5344CB8AC3E}">
        <p14:creationId xmlns:p14="http://schemas.microsoft.com/office/powerpoint/2010/main" val="1993912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C977AE-EA22-4CCD-A193-207AA882412A}" type="datetimeFigureOut">
              <a:rPr lang="en-US" smtClean="0"/>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78188C-954A-4443-B97F-A416908F76DB}" type="slidenum">
              <a:rPr lang="en-US" smtClean="0"/>
              <a:t>‹#›</a:t>
            </a:fld>
            <a:endParaRPr lang="en-US"/>
          </a:p>
        </p:txBody>
      </p:sp>
    </p:spTree>
    <p:extLst>
      <p:ext uri="{BB962C8B-B14F-4D97-AF65-F5344CB8AC3E}">
        <p14:creationId xmlns:p14="http://schemas.microsoft.com/office/powerpoint/2010/main" val="76319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5C977AE-EA22-4CCD-A193-207AA882412A}" type="datetimeFigureOut">
              <a:rPr lang="en-US" smtClean="0"/>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78188C-954A-4443-B97F-A416908F76DB}"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5702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5C977AE-EA22-4CCD-A193-207AA882412A}" type="datetimeFigureOut">
              <a:rPr lang="en-US" smtClean="0"/>
              <a:t>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78188C-954A-4443-B97F-A416908F76DB}" type="slidenum">
              <a:rPr lang="en-US" smtClean="0"/>
              <a:t>‹#›</a:t>
            </a:fld>
            <a:endParaRPr lang="en-US"/>
          </a:p>
        </p:txBody>
      </p:sp>
    </p:spTree>
    <p:extLst>
      <p:ext uri="{BB962C8B-B14F-4D97-AF65-F5344CB8AC3E}">
        <p14:creationId xmlns:p14="http://schemas.microsoft.com/office/powerpoint/2010/main" val="1244024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5C977AE-EA22-4CCD-A193-207AA882412A}" type="datetimeFigureOut">
              <a:rPr lang="en-US" smtClean="0"/>
              <a:t>1/29/2022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78188C-954A-4443-B97F-A416908F76DB}" type="slidenum">
              <a:rPr lang="en-US" smtClean="0"/>
              <a:t>‹#›</a:t>
            </a:fld>
            <a:endParaRPr lang="en-US"/>
          </a:p>
        </p:txBody>
      </p:sp>
    </p:spTree>
    <p:extLst>
      <p:ext uri="{BB962C8B-B14F-4D97-AF65-F5344CB8AC3E}">
        <p14:creationId xmlns:p14="http://schemas.microsoft.com/office/powerpoint/2010/main" val="27104354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5C977AE-EA22-4CCD-A193-207AA882412A}" type="datetimeFigureOut">
              <a:rPr lang="en-US" smtClean="0"/>
              <a:t>1/29/2022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78188C-954A-4443-B97F-A416908F76DB}" type="slidenum">
              <a:rPr lang="en-US" smtClean="0"/>
              <a:t>‹#›</a:t>
            </a:fld>
            <a:endParaRPr lang="en-US"/>
          </a:p>
        </p:txBody>
      </p:sp>
    </p:spTree>
    <p:extLst>
      <p:ext uri="{BB962C8B-B14F-4D97-AF65-F5344CB8AC3E}">
        <p14:creationId xmlns:p14="http://schemas.microsoft.com/office/powerpoint/2010/main" val="2899340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5C977AE-EA22-4CCD-A193-207AA882412A}" type="datetimeFigureOut">
              <a:rPr lang="en-US" smtClean="0"/>
              <a:t>1/29/2022</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6978188C-954A-4443-B97F-A416908F76DB}" type="slidenum">
              <a:rPr lang="en-US" smtClean="0"/>
              <a:t>‹#›</a:t>
            </a:fld>
            <a:endParaRPr lang="en-US"/>
          </a:p>
        </p:txBody>
      </p:sp>
    </p:spTree>
    <p:extLst>
      <p:ext uri="{BB962C8B-B14F-4D97-AF65-F5344CB8AC3E}">
        <p14:creationId xmlns:p14="http://schemas.microsoft.com/office/powerpoint/2010/main" val="3988592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65C977AE-EA22-4CCD-A193-207AA882412A}" type="datetimeFigureOut">
              <a:rPr lang="en-US" smtClean="0"/>
              <a:t>1/29/2022</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978188C-954A-4443-B97F-A416908F76DB}" type="slidenum">
              <a:rPr lang="en-US" smtClean="0"/>
              <a:t>‹#›</a:t>
            </a:fld>
            <a:endParaRPr lang="en-US"/>
          </a:p>
        </p:txBody>
      </p:sp>
    </p:spTree>
    <p:extLst>
      <p:ext uri="{BB962C8B-B14F-4D97-AF65-F5344CB8AC3E}">
        <p14:creationId xmlns:p14="http://schemas.microsoft.com/office/powerpoint/2010/main" val="20870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C977AE-EA22-4CCD-A193-207AA882412A}" type="datetimeFigureOut">
              <a:rPr lang="en-US" smtClean="0"/>
              <a:t>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78188C-954A-4443-B97F-A416908F76DB}" type="slidenum">
              <a:rPr lang="en-US" smtClean="0"/>
              <a:t>‹#›</a:t>
            </a:fld>
            <a:endParaRPr lang="en-US"/>
          </a:p>
        </p:txBody>
      </p:sp>
    </p:spTree>
    <p:extLst>
      <p:ext uri="{BB962C8B-B14F-4D97-AF65-F5344CB8AC3E}">
        <p14:creationId xmlns:p14="http://schemas.microsoft.com/office/powerpoint/2010/main" val="40562396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5C977AE-EA22-4CCD-A193-207AA882412A}" type="datetimeFigureOut">
              <a:rPr lang="en-US" smtClean="0"/>
              <a:t>1/29/2022</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978188C-954A-4443-B97F-A416908F76DB}"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72478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sdgs.un.org/publications" TargetMode="External"/><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www.ngomg.org/" TargetMode="External"/><Relationship Id="rId7" Type="http://schemas.openxmlformats.org/officeDocument/2006/relationships/hyperlink" Target="https://www.ngomg.org/" TargetMode="External"/><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hyperlink" Target="mailto:anisdago@gmail.com"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plan4land.org/"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hyperlink" Target="https://sdgs.un.or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7.xml"/><Relationship Id="rId1" Type="http://schemas.openxmlformats.org/officeDocument/2006/relationships/video" Target="https://www.youtube.com/embed/1rLokZRArRc?feature=oembed"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F6B10-5F80-4F6B-B582-B517AF0E4E66}"/>
              </a:ext>
            </a:extLst>
          </p:cNvPr>
          <p:cNvSpPr>
            <a:spLocks noGrp="1"/>
          </p:cNvSpPr>
          <p:nvPr>
            <p:ph type="ctrTitle"/>
          </p:nvPr>
        </p:nvSpPr>
        <p:spPr>
          <a:xfrm>
            <a:off x="-2387859" y="488986"/>
            <a:ext cx="10058400" cy="3566160"/>
          </a:xfrm>
        </p:spPr>
        <p:txBody>
          <a:bodyPr/>
          <a:lstStyle/>
          <a:p>
            <a:pPr algn="r" rtl="1"/>
            <a:r>
              <a:rPr lang="fa-IR" dirty="0">
                <a:solidFill>
                  <a:schemeClr val="accent1"/>
                </a:solidFill>
              </a:rPr>
              <a:t>اهداف توسعه پایدار</a:t>
            </a:r>
            <a:r>
              <a:rPr lang="en-US" dirty="0">
                <a:solidFill>
                  <a:schemeClr val="accent1"/>
                </a:solidFill>
              </a:rPr>
              <a:t> </a:t>
            </a:r>
          </a:p>
        </p:txBody>
      </p:sp>
      <p:sp>
        <p:nvSpPr>
          <p:cNvPr id="3" name="Subtitle 2">
            <a:extLst>
              <a:ext uri="{FF2B5EF4-FFF2-40B4-BE49-F238E27FC236}">
                <a16:creationId xmlns:a16="http://schemas.microsoft.com/office/drawing/2014/main" id="{986F3221-5137-40E9-BC69-A36D6316F7D8}"/>
              </a:ext>
            </a:extLst>
          </p:cNvPr>
          <p:cNvSpPr>
            <a:spLocks noGrp="1"/>
          </p:cNvSpPr>
          <p:nvPr>
            <p:ph type="subTitle" idx="1"/>
          </p:nvPr>
        </p:nvSpPr>
        <p:spPr/>
        <p:txBody>
          <a:bodyPr>
            <a:normAutofit fontScale="25000" lnSpcReduction="20000"/>
          </a:bodyPr>
          <a:lstStyle/>
          <a:p>
            <a:pPr algn="r" rtl="1"/>
            <a:r>
              <a:rPr lang="fa-IR" sz="14400" b="1" dirty="0"/>
              <a:t>نقش سمن ها در دستیابی به این اهداف</a:t>
            </a:r>
          </a:p>
          <a:p>
            <a:pPr algn="r" rtl="1"/>
            <a:endParaRPr lang="fa-IR" sz="14400" b="1" dirty="0"/>
          </a:p>
          <a:p>
            <a:pPr rtl="1"/>
            <a:r>
              <a:rPr lang="fa-IR" sz="14400" b="1" dirty="0"/>
              <a:t>نگار قدیمی</a:t>
            </a:r>
          </a:p>
          <a:p>
            <a:pPr rtl="1"/>
            <a:endParaRPr lang="en-US" dirty="0"/>
          </a:p>
        </p:txBody>
      </p:sp>
    </p:spTree>
    <p:extLst>
      <p:ext uri="{BB962C8B-B14F-4D97-AF65-F5344CB8AC3E}">
        <p14:creationId xmlns:p14="http://schemas.microsoft.com/office/powerpoint/2010/main" val="13541004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A8F0C10-A59E-45E5-B18B-3975366107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3958" y="1233565"/>
            <a:ext cx="3729471" cy="3921368"/>
          </a:xfrm>
          <a:prstGeom prst="rect">
            <a:avLst/>
          </a:prstGeom>
        </p:spPr>
      </p:pic>
      <p:pic>
        <p:nvPicPr>
          <p:cNvPr id="4" name="Picture 3">
            <a:extLst>
              <a:ext uri="{FF2B5EF4-FFF2-40B4-BE49-F238E27FC236}">
                <a16:creationId xmlns:a16="http://schemas.microsoft.com/office/drawing/2014/main" id="{1498C338-C583-40D0-8D10-265AE79158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538" y="1233354"/>
            <a:ext cx="4043042" cy="4081184"/>
          </a:xfrm>
          <a:prstGeom prst="rect">
            <a:avLst/>
          </a:prstGeom>
        </p:spPr>
      </p:pic>
      <p:sp>
        <p:nvSpPr>
          <p:cNvPr id="3" name="TextBox 2">
            <a:extLst>
              <a:ext uri="{FF2B5EF4-FFF2-40B4-BE49-F238E27FC236}">
                <a16:creationId xmlns:a16="http://schemas.microsoft.com/office/drawing/2014/main" id="{85FE0577-901D-43F9-A7DE-300886CE887E}"/>
              </a:ext>
            </a:extLst>
          </p:cNvPr>
          <p:cNvSpPr txBox="1"/>
          <p:nvPr/>
        </p:nvSpPr>
        <p:spPr>
          <a:xfrm>
            <a:off x="4003286" y="201196"/>
            <a:ext cx="8060925" cy="461665"/>
          </a:xfrm>
          <a:prstGeom prst="rect">
            <a:avLst/>
          </a:prstGeom>
          <a:noFill/>
        </p:spPr>
        <p:txBody>
          <a:bodyPr wrap="square" rtlCol="0">
            <a:spAutoFit/>
          </a:bodyPr>
          <a:lstStyle/>
          <a:p>
            <a:pPr algn="r" rtl="1"/>
            <a:r>
              <a:rPr lang="fa-IR" sz="2400" b="1" dirty="0">
                <a:solidFill>
                  <a:schemeClr val="accent1"/>
                </a:solidFill>
              </a:rPr>
              <a:t>اهداف توسعه پایدار چه موضوعاتی را پوشش می دهند؟</a:t>
            </a:r>
            <a:endParaRPr lang="en-US" sz="2400" b="1" dirty="0">
              <a:solidFill>
                <a:schemeClr val="accent1"/>
              </a:solidFill>
            </a:endParaRPr>
          </a:p>
        </p:txBody>
      </p:sp>
      <p:sp>
        <p:nvSpPr>
          <p:cNvPr id="5" name="TextBox 4">
            <a:extLst>
              <a:ext uri="{FF2B5EF4-FFF2-40B4-BE49-F238E27FC236}">
                <a16:creationId xmlns:a16="http://schemas.microsoft.com/office/drawing/2014/main" id="{A66D9F45-3D2E-40B8-8CBC-F687953141EC}"/>
              </a:ext>
            </a:extLst>
          </p:cNvPr>
          <p:cNvSpPr txBox="1"/>
          <p:nvPr/>
        </p:nvSpPr>
        <p:spPr>
          <a:xfrm>
            <a:off x="6892483" y="5607238"/>
            <a:ext cx="4739951" cy="369332"/>
          </a:xfrm>
          <a:prstGeom prst="rect">
            <a:avLst/>
          </a:prstGeom>
          <a:noFill/>
        </p:spPr>
        <p:txBody>
          <a:bodyPr wrap="square" rtlCol="0">
            <a:spAutoFit/>
          </a:bodyPr>
          <a:lstStyle/>
          <a:p>
            <a:r>
              <a:rPr lang="fa-IR" dirty="0"/>
              <a:t>8 هدفِ اول، ارتباط مستقیم با شرایط زندگی بشر دارند</a:t>
            </a:r>
            <a:endParaRPr lang="en-US" dirty="0"/>
          </a:p>
        </p:txBody>
      </p:sp>
      <p:sp>
        <p:nvSpPr>
          <p:cNvPr id="6" name="TextBox 5">
            <a:extLst>
              <a:ext uri="{FF2B5EF4-FFF2-40B4-BE49-F238E27FC236}">
                <a16:creationId xmlns:a16="http://schemas.microsoft.com/office/drawing/2014/main" id="{6F034AE5-1485-4EEA-BDF7-95A3F481580A}"/>
              </a:ext>
            </a:extLst>
          </p:cNvPr>
          <p:cNvSpPr txBox="1"/>
          <p:nvPr/>
        </p:nvSpPr>
        <p:spPr>
          <a:xfrm>
            <a:off x="198237" y="5432937"/>
            <a:ext cx="5467739" cy="646331"/>
          </a:xfrm>
          <a:prstGeom prst="rect">
            <a:avLst/>
          </a:prstGeom>
          <a:noFill/>
        </p:spPr>
        <p:txBody>
          <a:bodyPr wrap="square" rtlCol="0">
            <a:spAutoFit/>
          </a:bodyPr>
          <a:lstStyle/>
          <a:p>
            <a:pPr algn="r" rtl="1"/>
            <a:r>
              <a:rPr lang="fa-IR" dirty="0"/>
              <a:t>9 هدف بَعدی، زیرساخت های زنده و غیر زنده  و منابع و ساختارهای اجتماعی هستند که حمایت کننده بهبود شرایط زندگی بشر هستند  </a:t>
            </a:r>
            <a:endParaRPr lang="en-US" dirty="0"/>
          </a:p>
        </p:txBody>
      </p:sp>
      <p:sp>
        <p:nvSpPr>
          <p:cNvPr id="7" name="Oval 6">
            <a:extLst>
              <a:ext uri="{FF2B5EF4-FFF2-40B4-BE49-F238E27FC236}">
                <a16:creationId xmlns:a16="http://schemas.microsoft.com/office/drawing/2014/main" id="{8EB9E2C9-CD19-4D8D-A6C5-597329435F74}"/>
              </a:ext>
            </a:extLst>
          </p:cNvPr>
          <p:cNvSpPr/>
          <p:nvPr/>
        </p:nvSpPr>
        <p:spPr>
          <a:xfrm>
            <a:off x="0" y="781260"/>
            <a:ext cx="12409714" cy="465167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4CE3C50-335A-4BF7-9C19-B627F50E1E33}"/>
              </a:ext>
            </a:extLst>
          </p:cNvPr>
          <p:cNvSpPr txBox="1"/>
          <p:nvPr/>
        </p:nvSpPr>
        <p:spPr>
          <a:xfrm>
            <a:off x="5575040" y="478195"/>
            <a:ext cx="1259633" cy="369332"/>
          </a:xfrm>
          <a:prstGeom prst="rect">
            <a:avLst/>
          </a:prstGeom>
          <a:noFill/>
        </p:spPr>
        <p:txBody>
          <a:bodyPr wrap="square" rtlCol="0">
            <a:spAutoFit/>
          </a:bodyPr>
          <a:lstStyle/>
          <a:p>
            <a:r>
              <a:rPr lang="fa-IR" b="1" dirty="0"/>
              <a:t>رفاه بشر</a:t>
            </a:r>
            <a:endParaRPr lang="en-US" b="1" dirty="0"/>
          </a:p>
        </p:txBody>
      </p:sp>
    </p:spTree>
    <p:extLst>
      <p:ext uri="{BB962C8B-B14F-4D97-AF65-F5344CB8AC3E}">
        <p14:creationId xmlns:p14="http://schemas.microsoft.com/office/powerpoint/2010/main" val="1155153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D1E71C4-3059-4E0B-8B16-52FD43F63F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0330" y="3221187"/>
            <a:ext cx="8526065" cy="2972215"/>
          </a:xfrm>
          <a:prstGeom prst="rect">
            <a:avLst/>
          </a:prstGeom>
        </p:spPr>
      </p:pic>
      <p:pic>
        <p:nvPicPr>
          <p:cNvPr id="1026" name="Picture 2" descr="Goal 12 | Department of Economic and Social Affairs">
            <a:extLst>
              <a:ext uri="{FF2B5EF4-FFF2-40B4-BE49-F238E27FC236}">
                <a16:creationId xmlns:a16="http://schemas.microsoft.com/office/drawing/2014/main" id="{E86F2913-19EF-494E-9224-1C7AE00ED4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0330" y="185840"/>
            <a:ext cx="2360644" cy="236064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08FC26C-1DE4-4DC3-B6A2-EB2DAA724FA9}"/>
              </a:ext>
            </a:extLst>
          </p:cNvPr>
          <p:cNvSpPr txBox="1"/>
          <p:nvPr/>
        </p:nvSpPr>
        <p:spPr>
          <a:xfrm>
            <a:off x="-471196" y="1083549"/>
            <a:ext cx="1464906" cy="369332"/>
          </a:xfrm>
          <a:prstGeom prst="rect">
            <a:avLst/>
          </a:prstGeom>
          <a:noFill/>
        </p:spPr>
        <p:txBody>
          <a:bodyPr wrap="square" rtlCol="0">
            <a:spAutoFit/>
          </a:bodyPr>
          <a:lstStyle/>
          <a:p>
            <a:pPr algn="r" rtl="1"/>
            <a:r>
              <a:rPr lang="fa-IR" b="1" dirty="0"/>
              <a:t>هدف کلان</a:t>
            </a:r>
            <a:endParaRPr lang="en-US" b="1" dirty="0"/>
          </a:p>
        </p:txBody>
      </p:sp>
      <p:sp>
        <p:nvSpPr>
          <p:cNvPr id="7" name="TextBox 6">
            <a:extLst>
              <a:ext uri="{FF2B5EF4-FFF2-40B4-BE49-F238E27FC236}">
                <a16:creationId xmlns:a16="http://schemas.microsoft.com/office/drawing/2014/main" id="{C1C515E0-BB95-4597-A594-2D359D045103}"/>
              </a:ext>
            </a:extLst>
          </p:cNvPr>
          <p:cNvSpPr txBox="1"/>
          <p:nvPr/>
        </p:nvSpPr>
        <p:spPr>
          <a:xfrm>
            <a:off x="2640562" y="2845837"/>
            <a:ext cx="970385" cy="369332"/>
          </a:xfrm>
          <a:prstGeom prst="rect">
            <a:avLst/>
          </a:prstGeom>
          <a:noFill/>
        </p:spPr>
        <p:txBody>
          <a:bodyPr wrap="square" rtlCol="0">
            <a:spAutoFit/>
          </a:bodyPr>
          <a:lstStyle/>
          <a:p>
            <a:r>
              <a:rPr lang="fa-IR" b="1" dirty="0"/>
              <a:t>هدف خُرد</a:t>
            </a:r>
            <a:endParaRPr lang="en-US" b="1" dirty="0"/>
          </a:p>
        </p:txBody>
      </p:sp>
      <p:sp>
        <p:nvSpPr>
          <p:cNvPr id="8" name="TextBox 7">
            <a:extLst>
              <a:ext uri="{FF2B5EF4-FFF2-40B4-BE49-F238E27FC236}">
                <a16:creationId xmlns:a16="http://schemas.microsoft.com/office/drawing/2014/main" id="{B0D7577C-D24F-444F-82D8-5EE2FD918B39}"/>
              </a:ext>
            </a:extLst>
          </p:cNvPr>
          <p:cNvSpPr txBox="1"/>
          <p:nvPr/>
        </p:nvSpPr>
        <p:spPr>
          <a:xfrm>
            <a:off x="261257" y="4758612"/>
            <a:ext cx="1007706" cy="369332"/>
          </a:xfrm>
          <a:prstGeom prst="rect">
            <a:avLst/>
          </a:prstGeom>
          <a:noFill/>
        </p:spPr>
        <p:txBody>
          <a:bodyPr wrap="square" rtlCol="0">
            <a:spAutoFit/>
          </a:bodyPr>
          <a:lstStyle/>
          <a:p>
            <a:r>
              <a:rPr lang="fa-IR" b="1" dirty="0"/>
              <a:t>شاخص ها</a:t>
            </a:r>
            <a:endParaRPr lang="en-US" b="1" dirty="0"/>
          </a:p>
        </p:txBody>
      </p:sp>
      <p:cxnSp>
        <p:nvCxnSpPr>
          <p:cNvPr id="10" name="Straight Arrow Connector 9">
            <a:extLst>
              <a:ext uri="{FF2B5EF4-FFF2-40B4-BE49-F238E27FC236}">
                <a16:creationId xmlns:a16="http://schemas.microsoft.com/office/drawing/2014/main" id="{6E7315F9-6501-4A8B-9014-384365C7EB57}"/>
              </a:ext>
            </a:extLst>
          </p:cNvPr>
          <p:cNvCxnSpPr>
            <a:cxnSpLocks/>
          </p:cNvCxnSpPr>
          <p:nvPr/>
        </p:nvCxnSpPr>
        <p:spPr>
          <a:xfrm>
            <a:off x="948642" y="1268215"/>
            <a:ext cx="781688"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ED7E8E8-A0E9-4B39-94A9-7C04D80466C9}"/>
              </a:ext>
            </a:extLst>
          </p:cNvPr>
          <p:cNvCxnSpPr/>
          <p:nvPr/>
        </p:nvCxnSpPr>
        <p:spPr>
          <a:xfrm>
            <a:off x="3181739" y="3221187"/>
            <a:ext cx="0" cy="29079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66811E9C-8617-4799-8481-3577C15C0FAB}"/>
              </a:ext>
            </a:extLst>
          </p:cNvPr>
          <p:cNvCxnSpPr>
            <a:cxnSpLocks/>
          </p:cNvCxnSpPr>
          <p:nvPr/>
        </p:nvCxnSpPr>
        <p:spPr>
          <a:xfrm>
            <a:off x="1170493" y="4943278"/>
            <a:ext cx="1563376"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4D58CD3A-4E85-4532-BDAD-9F5138814A6D}"/>
              </a:ext>
            </a:extLst>
          </p:cNvPr>
          <p:cNvSpPr txBox="1"/>
          <p:nvPr/>
        </p:nvSpPr>
        <p:spPr>
          <a:xfrm>
            <a:off x="4376057" y="238097"/>
            <a:ext cx="7081935" cy="1694695"/>
          </a:xfrm>
          <a:prstGeom prst="rect">
            <a:avLst/>
          </a:prstGeom>
          <a:noFill/>
        </p:spPr>
        <p:txBody>
          <a:bodyPr wrap="square">
            <a:spAutoFit/>
          </a:bodyPr>
          <a:lstStyle/>
          <a:p>
            <a:pPr algn="r" rtl="1">
              <a:lnSpc>
                <a:spcPct val="150000"/>
              </a:lnSpc>
            </a:pPr>
            <a:r>
              <a:rPr lang="fa-IR" sz="2400" b="1" dirty="0">
                <a:solidFill>
                  <a:schemeClr val="accent1"/>
                </a:solidFill>
              </a:rPr>
              <a:t>17 هدف کلان (</a:t>
            </a:r>
            <a:r>
              <a:rPr lang="en-US" sz="2400" b="1" dirty="0">
                <a:solidFill>
                  <a:schemeClr val="accent1"/>
                </a:solidFill>
              </a:rPr>
              <a:t>(Goals</a:t>
            </a:r>
            <a:endParaRPr lang="fa-IR" sz="2400" b="1" dirty="0">
              <a:solidFill>
                <a:schemeClr val="accent1"/>
              </a:solidFill>
            </a:endParaRPr>
          </a:p>
          <a:p>
            <a:pPr algn="r" rtl="1">
              <a:lnSpc>
                <a:spcPct val="150000"/>
              </a:lnSpc>
            </a:pPr>
            <a:r>
              <a:rPr lang="fa-IR" sz="2400" b="1" dirty="0">
                <a:solidFill>
                  <a:schemeClr val="accent1"/>
                </a:solidFill>
              </a:rPr>
              <a:t>169 هدف خُرد</a:t>
            </a:r>
            <a:r>
              <a:rPr lang="en-US" sz="2400" b="1" dirty="0">
                <a:solidFill>
                  <a:schemeClr val="accent1"/>
                </a:solidFill>
              </a:rPr>
              <a:t>(Targets)</a:t>
            </a:r>
            <a:r>
              <a:rPr lang="fa-IR" sz="2400" b="1" dirty="0">
                <a:solidFill>
                  <a:schemeClr val="accent1"/>
                </a:solidFill>
              </a:rPr>
              <a:t> </a:t>
            </a:r>
          </a:p>
          <a:p>
            <a:pPr algn="r" rtl="1">
              <a:lnSpc>
                <a:spcPct val="150000"/>
              </a:lnSpc>
            </a:pPr>
            <a:r>
              <a:rPr lang="en-US" sz="2400" b="1" dirty="0">
                <a:solidFill>
                  <a:schemeClr val="accent1"/>
                </a:solidFill>
              </a:rPr>
              <a:t> 230</a:t>
            </a:r>
            <a:r>
              <a:rPr lang="fa-IR" sz="2400" b="1" dirty="0">
                <a:solidFill>
                  <a:schemeClr val="accent1"/>
                </a:solidFill>
              </a:rPr>
              <a:t>شاخص</a:t>
            </a:r>
            <a:r>
              <a:rPr lang="en-US" sz="2400" b="1" dirty="0">
                <a:solidFill>
                  <a:schemeClr val="accent1"/>
                </a:solidFill>
              </a:rPr>
              <a:t>  (Indicators) </a:t>
            </a:r>
            <a:endParaRPr lang="fa-IR" sz="2400" b="1" dirty="0">
              <a:solidFill>
                <a:schemeClr val="accent1"/>
              </a:solidFill>
            </a:endParaRPr>
          </a:p>
        </p:txBody>
      </p:sp>
    </p:spTree>
    <p:extLst>
      <p:ext uri="{BB962C8B-B14F-4D97-AF65-F5344CB8AC3E}">
        <p14:creationId xmlns:p14="http://schemas.microsoft.com/office/powerpoint/2010/main" val="1864849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6308155-0104-4FDA-B17F-25748B564F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191" y="963582"/>
            <a:ext cx="5170687" cy="5264436"/>
          </a:xfrm>
          <a:prstGeom prst="rect">
            <a:avLst/>
          </a:prstGeom>
        </p:spPr>
      </p:pic>
      <p:pic>
        <p:nvPicPr>
          <p:cNvPr id="5" name="Picture 4">
            <a:extLst>
              <a:ext uri="{FF2B5EF4-FFF2-40B4-BE49-F238E27FC236}">
                <a16:creationId xmlns:a16="http://schemas.microsoft.com/office/drawing/2014/main" id="{832BCAFD-64C3-4120-845E-91FCBB77C2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0871" y="963582"/>
            <a:ext cx="3532977" cy="5090997"/>
          </a:xfrm>
          <a:prstGeom prst="rect">
            <a:avLst/>
          </a:prstGeom>
        </p:spPr>
      </p:pic>
      <p:sp>
        <p:nvSpPr>
          <p:cNvPr id="2" name="TextBox 1">
            <a:extLst>
              <a:ext uri="{FF2B5EF4-FFF2-40B4-BE49-F238E27FC236}">
                <a16:creationId xmlns:a16="http://schemas.microsoft.com/office/drawing/2014/main" id="{DAA78261-E474-4F7D-AF17-AA10B3E1AD73}"/>
              </a:ext>
            </a:extLst>
          </p:cNvPr>
          <p:cNvSpPr txBox="1"/>
          <p:nvPr/>
        </p:nvSpPr>
        <p:spPr>
          <a:xfrm>
            <a:off x="4154750" y="239697"/>
            <a:ext cx="7492753" cy="461665"/>
          </a:xfrm>
          <a:prstGeom prst="rect">
            <a:avLst/>
          </a:prstGeom>
          <a:noFill/>
        </p:spPr>
        <p:txBody>
          <a:bodyPr wrap="square" rtlCol="0">
            <a:spAutoFit/>
          </a:bodyPr>
          <a:lstStyle/>
          <a:p>
            <a:pPr algn="r"/>
            <a:r>
              <a:rPr lang="fa-IR" sz="2400" b="1" dirty="0">
                <a:solidFill>
                  <a:schemeClr val="accent1"/>
                </a:solidFill>
              </a:rPr>
              <a:t>ارتباط اهداف توسعه پایدار با یکدیگر  </a:t>
            </a:r>
            <a:endParaRPr lang="en-US" sz="2400" b="1" dirty="0">
              <a:solidFill>
                <a:schemeClr val="accent1"/>
              </a:solidFill>
            </a:endParaRPr>
          </a:p>
        </p:txBody>
      </p:sp>
      <p:sp>
        <p:nvSpPr>
          <p:cNvPr id="4" name="TextBox 3">
            <a:extLst>
              <a:ext uri="{FF2B5EF4-FFF2-40B4-BE49-F238E27FC236}">
                <a16:creationId xmlns:a16="http://schemas.microsoft.com/office/drawing/2014/main" id="{6517D263-D8AC-41E8-983B-FC111A9A2E72}"/>
              </a:ext>
            </a:extLst>
          </p:cNvPr>
          <p:cNvSpPr txBox="1"/>
          <p:nvPr/>
        </p:nvSpPr>
        <p:spPr>
          <a:xfrm>
            <a:off x="11056775" y="5675916"/>
            <a:ext cx="979714" cy="369332"/>
          </a:xfrm>
          <a:prstGeom prst="rect">
            <a:avLst/>
          </a:prstGeom>
          <a:noFill/>
        </p:spPr>
        <p:txBody>
          <a:bodyPr wrap="square" rtlCol="0">
            <a:spAutoFit/>
          </a:bodyPr>
          <a:lstStyle/>
          <a:p>
            <a:r>
              <a:rPr lang="fa-IR" b="1" dirty="0">
                <a:solidFill>
                  <a:schemeClr val="accent1"/>
                </a:solidFill>
              </a:rPr>
              <a:t>مشق اوّل!</a:t>
            </a:r>
            <a:endParaRPr lang="en-US" b="1" dirty="0">
              <a:solidFill>
                <a:schemeClr val="accent1"/>
              </a:solidFill>
            </a:endParaRPr>
          </a:p>
        </p:txBody>
      </p:sp>
    </p:spTree>
    <p:extLst>
      <p:ext uri="{BB962C8B-B14F-4D97-AF65-F5344CB8AC3E}">
        <p14:creationId xmlns:p14="http://schemas.microsoft.com/office/powerpoint/2010/main" val="4424573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402B26-A020-43D3-B2C6-B8136F68AF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983" y="4284188"/>
            <a:ext cx="10136015" cy="2629267"/>
          </a:xfrm>
          <a:prstGeom prst="rect">
            <a:avLst/>
          </a:prstGeom>
        </p:spPr>
      </p:pic>
      <p:pic>
        <p:nvPicPr>
          <p:cNvPr id="5" name="Picture 4">
            <a:extLst>
              <a:ext uri="{FF2B5EF4-FFF2-40B4-BE49-F238E27FC236}">
                <a16:creationId xmlns:a16="http://schemas.microsoft.com/office/drawing/2014/main" id="{EF19ABD4-4D8D-437A-B409-6575E8913A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9754" y="437254"/>
            <a:ext cx="8840434" cy="3791479"/>
          </a:xfrm>
          <a:prstGeom prst="rect">
            <a:avLst/>
          </a:prstGeom>
        </p:spPr>
      </p:pic>
      <p:sp>
        <p:nvSpPr>
          <p:cNvPr id="2" name="TextBox 1">
            <a:extLst>
              <a:ext uri="{FF2B5EF4-FFF2-40B4-BE49-F238E27FC236}">
                <a16:creationId xmlns:a16="http://schemas.microsoft.com/office/drawing/2014/main" id="{5CF4F3EE-7E48-4489-926E-E2777290123C}"/>
              </a:ext>
            </a:extLst>
          </p:cNvPr>
          <p:cNvSpPr txBox="1"/>
          <p:nvPr/>
        </p:nvSpPr>
        <p:spPr>
          <a:xfrm>
            <a:off x="4421080" y="281509"/>
            <a:ext cx="6986726" cy="461665"/>
          </a:xfrm>
          <a:prstGeom prst="rect">
            <a:avLst/>
          </a:prstGeom>
          <a:noFill/>
        </p:spPr>
        <p:txBody>
          <a:bodyPr wrap="square" rtlCol="0">
            <a:spAutoFit/>
          </a:bodyPr>
          <a:lstStyle/>
          <a:p>
            <a:pPr algn="r"/>
            <a:r>
              <a:rPr lang="fa-IR" sz="2400" b="1" dirty="0">
                <a:solidFill>
                  <a:schemeClr val="accent1"/>
                </a:solidFill>
              </a:rPr>
              <a:t>مثالی از اثر گذاری اهداف توسعه پایدار بر یکدیگر</a:t>
            </a:r>
            <a:endParaRPr lang="en-US" sz="2400" b="1" dirty="0">
              <a:solidFill>
                <a:schemeClr val="accent1"/>
              </a:solidFill>
            </a:endParaRPr>
          </a:p>
        </p:txBody>
      </p:sp>
      <p:sp>
        <p:nvSpPr>
          <p:cNvPr id="4" name="Oval 3">
            <a:extLst>
              <a:ext uri="{FF2B5EF4-FFF2-40B4-BE49-F238E27FC236}">
                <a16:creationId xmlns:a16="http://schemas.microsoft.com/office/drawing/2014/main" id="{049BB9D4-8024-4B9B-A711-54E69759967A}"/>
              </a:ext>
            </a:extLst>
          </p:cNvPr>
          <p:cNvSpPr/>
          <p:nvPr/>
        </p:nvSpPr>
        <p:spPr>
          <a:xfrm>
            <a:off x="5785278" y="5598822"/>
            <a:ext cx="1598596" cy="88776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08F0A4A1-1DA5-46F8-B33C-2B653912AFF3}"/>
              </a:ext>
            </a:extLst>
          </p:cNvPr>
          <p:cNvSpPr/>
          <p:nvPr/>
        </p:nvSpPr>
        <p:spPr>
          <a:xfrm>
            <a:off x="1490834" y="834651"/>
            <a:ext cx="1331650" cy="55914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DE9E58AB-5CD4-4687-B136-70FA5F8E1900}"/>
              </a:ext>
            </a:extLst>
          </p:cNvPr>
          <p:cNvSpPr/>
          <p:nvPr/>
        </p:nvSpPr>
        <p:spPr>
          <a:xfrm>
            <a:off x="2822484" y="5598822"/>
            <a:ext cx="1598596" cy="117484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5A9DFFB6-18F8-498D-8905-CD78D3C20EC4}"/>
              </a:ext>
            </a:extLst>
          </p:cNvPr>
          <p:cNvSpPr/>
          <p:nvPr/>
        </p:nvSpPr>
        <p:spPr>
          <a:xfrm>
            <a:off x="9046346" y="5688724"/>
            <a:ext cx="1331650" cy="88776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Goal 15 | Department of Economic and Social Affairs">
            <a:extLst>
              <a:ext uri="{FF2B5EF4-FFF2-40B4-BE49-F238E27FC236}">
                <a16:creationId xmlns:a16="http://schemas.microsoft.com/office/drawing/2014/main" id="{941E8DA7-CBF3-4DA4-8294-4DF5D75FF3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369" y="5088773"/>
            <a:ext cx="1199901" cy="11999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oal 13 | Department of Economic and Social Affairs">
            <a:extLst>
              <a:ext uri="{FF2B5EF4-FFF2-40B4-BE49-F238E27FC236}">
                <a16:creationId xmlns:a16="http://schemas.microsoft.com/office/drawing/2014/main" id="{5760A38C-173B-43DE-A09A-FD0F8069059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368" y="3833417"/>
            <a:ext cx="1199901" cy="119990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ustainable Development Goal 6 - Wikipedia">
            <a:extLst>
              <a:ext uri="{FF2B5EF4-FFF2-40B4-BE49-F238E27FC236}">
                <a16:creationId xmlns:a16="http://schemas.microsoft.com/office/drawing/2014/main" id="{5715EF2A-1232-4C68-9CD9-F884C6A3810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875" y="2555643"/>
            <a:ext cx="1199901" cy="119990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oal 1 | Department of Economic and Social Affairs">
            <a:extLst>
              <a:ext uri="{FF2B5EF4-FFF2-40B4-BE49-F238E27FC236}">
                <a16:creationId xmlns:a16="http://schemas.microsoft.com/office/drawing/2014/main" id="{88A5062B-C2D3-4D8F-839B-759F9E73F54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368" y="44929"/>
            <a:ext cx="1199902" cy="119990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Goal 2 | Department of Economic and Social Affairs">
            <a:extLst>
              <a:ext uri="{FF2B5EF4-FFF2-40B4-BE49-F238E27FC236}">
                <a16:creationId xmlns:a16="http://schemas.microsoft.com/office/drawing/2014/main" id="{3A839782-9D02-43CB-97C6-BC1C651F72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875" y="1300286"/>
            <a:ext cx="1199902" cy="119990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Goal 3 | Department of Economic and Social Affairs">
            <a:extLst>
              <a:ext uri="{FF2B5EF4-FFF2-40B4-BE49-F238E27FC236}">
                <a16:creationId xmlns:a16="http://schemas.microsoft.com/office/drawing/2014/main" id="{BE8901F7-5558-4843-A224-F33943416D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119217" y="925722"/>
            <a:ext cx="1404536" cy="1404536"/>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Goal 4 | Department of Economic and Social Affairs">
            <a:extLst>
              <a:ext uri="{FF2B5EF4-FFF2-40B4-BE49-F238E27FC236}">
                <a16:creationId xmlns:a16="http://schemas.microsoft.com/office/drawing/2014/main" id="{D8A4512A-F4DE-48C6-B40B-98BA16B15C8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119217" y="2555643"/>
            <a:ext cx="1414195" cy="14141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Goal 5 | Department of Economic and Social Affairs">
            <a:extLst>
              <a:ext uri="{FF2B5EF4-FFF2-40B4-BE49-F238E27FC236}">
                <a16:creationId xmlns:a16="http://schemas.microsoft.com/office/drawing/2014/main" id="{5F4EA996-9E95-425A-9D3E-922552EE4EC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109558" y="4228733"/>
            <a:ext cx="1414195" cy="14141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18148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3EE088D-431C-4C03-B6E2-A67EA0397D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8892" y="1767762"/>
            <a:ext cx="5293334" cy="2762636"/>
          </a:xfrm>
          <a:prstGeom prst="rect">
            <a:avLst/>
          </a:prstGeom>
        </p:spPr>
      </p:pic>
      <p:pic>
        <p:nvPicPr>
          <p:cNvPr id="5" name="Picture 4">
            <a:extLst>
              <a:ext uri="{FF2B5EF4-FFF2-40B4-BE49-F238E27FC236}">
                <a16:creationId xmlns:a16="http://schemas.microsoft.com/office/drawing/2014/main" id="{C99F042E-4A43-49B1-94E9-6CA171FD74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9774" y="354564"/>
            <a:ext cx="5080775" cy="2472612"/>
          </a:xfrm>
          <a:prstGeom prst="rect">
            <a:avLst/>
          </a:prstGeom>
        </p:spPr>
      </p:pic>
      <p:sp>
        <p:nvSpPr>
          <p:cNvPr id="8" name="TextBox 7">
            <a:extLst>
              <a:ext uri="{FF2B5EF4-FFF2-40B4-BE49-F238E27FC236}">
                <a16:creationId xmlns:a16="http://schemas.microsoft.com/office/drawing/2014/main" id="{ABCD4203-4B15-4A79-BD00-6A24164E4D24}"/>
              </a:ext>
            </a:extLst>
          </p:cNvPr>
          <p:cNvSpPr txBox="1"/>
          <p:nvPr/>
        </p:nvSpPr>
        <p:spPr>
          <a:xfrm>
            <a:off x="7168894" y="354564"/>
            <a:ext cx="4401065" cy="461665"/>
          </a:xfrm>
          <a:prstGeom prst="rect">
            <a:avLst/>
          </a:prstGeom>
          <a:noFill/>
        </p:spPr>
        <p:txBody>
          <a:bodyPr wrap="square" rtlCol="0">
            <a:spAutoFit/>
          </a:bodyPr>
          <a:lstStyle/>
          <a:p>
            <a:pPr algn="r" rtl="1"/>
            <a:r>
              <a:rPr lang="fa-IR" sz="2400" b="1" dirty="0">
                <a:solidFill>
                  <a:schemeClr val="accent1"/>
                </a:solidFill>
              </a:rPr>
              <a:t>تفاوت در نحوه دستیابی به اهداف</a:t>
            </a:r>
            <a:endParaRPr lang="en-US" sz="2400" b="1" dirty="0">
              <a:solidFill>
                <a:schemeClr val="accent1"/>
              </a:solidFill>
            </a:endParaRPr>
          </a:p>
        </p:txBody>
      </p:sp>
      <p:pic>
        <p:nvPicPr>
          <p:cNvPr id="10" name="Picture 9">
            <a:extLst>
              <a:ext uri="{FF2B5EF4-FFF2-40B4-BE49-F238E27FC236}">
                <a16:creationId xmlns:a16="http://schemas.microsoft.com/office/drawing/2014/main" id="{8FB30DE3-9D54-4432-979D-2EC0805ACA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774" y="3149080"/>
            <a:ext cx="5077534" cy="2762636"/>
          </a:xfrm>
          <a:prstGeom prst="rect">
            <a:avLst/>
          </a:prstGeom>
        </p:spPr>
      </p:pic>
    </p:spTree>
    <p:extLst>
      <p:ext uri="{BB962C8B-B14F-4D97-AF65-F5344CB8AC3E}">
        <p14:creationId xmlns:p14="http://schemas.microsoft.com/office/powerpoint/2010/main" val="23312925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CEFDBFD-74B3-4511-8619-ADD3EFD3B4DA}"/>
              </a:ext>
            </a:extLst>
          </p:cNvPr>
          <p:cNvSpPr txBox="1"/>
          <p:nvPr/>
        </p:nvSpPr>
        <p:spPr>
          <a:xfrm>
            <a:off x="5453851" y="407537"/>
            <a:ext cx="6358704" cy="461665"/>
          </a:xfrm>
          <a:prstGeom prst="rect">
            <a:avLst/>
          </a:prstGeom>
          <a:noFill/>
        </p:spPr>
        <p:txBody>
          <a:bodyPr wrap="square" rtlCol="0">
            <a:spAutoFit/>
          </a:bodyPr>
          <a:lstStyle/>
          <a:p>
            <a:pPr algn="r" rtl="1"/>
            <a:r>
              <a:rPr lang="fa-IR" sz="2400" b="1" dirty="0">
                <a:solidFill>
                  <a:schemeClr val="accent1"/>
                </a:solidFill>
              </a:rPr>
              <a:t>نیاز به درک سیستمی، نگاه جامع به مسائل و مشارکت </a:t>
            </a:r>
            <a:endParaRPr lang="en-US" sz="2400" b="1" dirty="0">
              <a:solidFill>
                <a:schemeClr val="accent1"/>
              </a:solidFill>
            </a:endParaRPr>
          </a:p>
        </p:txBody>
      </p:sp>
      <p:pic>
        <p:nvPicPr>
          <p:cNvPr id="6" name="Picture 5">
            <a:extLst>
              <a:ext uri="{FF2B5EF4-FFF2-40B4-BE49-F238E27FC236}">
                <a16:creationId xmlns:a16="http://schemas.microsoft.com/office/drawing/2014/main" id="{F4B64B3D-D0B4-4E2F-AFB5-A6EBBF5470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0171" y="910515"/>
            <a:ext cx="4121451" cy="2267136"/>
          </a:xfrm>
          <a:prstGeom prst="rect">
            <a:avLst/>
          </a:prstGeom>
        </p:spPr>
      </p:pic>
      <p:pic>
        <p:nvPicPr>
          <p:cNvPr id="8" name="Picture 7">
            <a:extLst>
              <a:ext uri="{FF2B5EF4-FFF2-40B4-BE49-F238E27FC236}">
                <a16:creationId xmlns:a16="http://schemas.microsoft.com/office/drawing/2014/main" id="{4B4C9AC7-397B-4D0A-A69F-777474E303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4882" y="3821273"/>
            <a:ext cx="4401821" cy="2417185"/>
          </a:xfrm>
          <a:prstGeom prst="rect">
            <a:avLst/>
          </a:prstGeom>
        </p:spPr>
      </p:pic>
      <p:cxnSp>
        <p:nvCxnSpPr>
          <p:cNvPr id="5" name="Straight Arrow Connector 4">
            <a:extLst>
              <a:ext uri="{FF2B5EF4-FFF2-40B4-BE49-F238E27FC236}">
                <a16:creationId xmlns:a16="http://schemas.microsoft.com/office/drawing/2014/main" id="{BEBD1D50-4168-4DFA-B45D-D72433C69C2B}"/>
              </a:ext>
            </a:extLst>
          </p:cNvPr>
          <p:cNvCxnSpPr/>
          <p:nvPr/>
        </p:nvCxnSpPr>
        <p:spPr>
          <a:xfrm flipH="1">
            <a:off x="4254987" y="1788286"/>
            <a:ext cx="3054297" cy="2032987"/>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4098" name="Picture 2" descr="Goal 17 | Department of Economic and Social Affairs">
            <a:extLst>
              <a:ext uri="{FF2B5EF4-FFF2-40B4-BE49-F238E27FC236}">
                <a16:creationId xmlns:a16="http://schemas.microsoft.com/office/drawing/2014/main" id="{0C3D4D2F-4510-4186-96CC-3930C3D032B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05820" y="619542"/>
            <a:ext cx="2098083" cy="209808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617C5153-A9D3-4C8B-98FE-379771A4E1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09284" y="3224508"/>
            <a:ext cx="2153167" cy="3061396"/>
          </a:xfrm>
          <a:prstGeom prst="rect">
            <a:avLst/>
          </a:prstGeom>
        </p:spPr>
      </p:pic>
      <p:sp>
        <p:nvSpPr>
          <p:cNvPr id="10" name="TextBox 9">
            <a:extLst>
              <a:ext uri="{FF2B5EF4-FFF2-40B4-BE49-F238E27FC236}">
                <a16:creationId xmlns:a16="http://schemas.microsoft.com/office/drawing/2014/main" id="{88C79939-AE78-4B3E-AF3D-AB380F19F3E5}"/>
              </a:ext>
            </a:extLst>
          </p:cNvPr>
          <p:cNvSpPr txBox="1"/>
          <p:nvPr/>
        </p:nvSpPr>
        <p:spPr>
          <a:xfrm>
            <a:off x="9368800" y="3680350"/>
            <a:ext cx="2432657" cy="646331"/>
          </a:xfrm>
          <a:prstGeom prst="rect">
            <a:avLst/>
          </a:prstGeom>
          <a:noFill/>
        </p:spPr>
        <p:txBody>
          <a:bodyPr wrap="square" rtlCol="0">
            <a:spAutoFit/>
          </a:bodyPr>
          <a:lstStyle/>
          <a:p>
            <a:pPr algn="ctr" rtl="1"/>
            <a:r>
              <a:rPr lang="fa-IR" dirty="0"/>
              <a:t>راهنمای مشارکت اهداف توسعه پایدار</a:t>
            </a:r>
            <a:endParaRPr lang="en-US" dirty="0"/>
          </a:p>
        </p:txBody>
      </p:sp>
      <p:sp>
        <p:nvSpPr>
          <p:cNvPr id="13" name="TextBox 12">
            <a:extLst>
              <a:ext uri="{FF2B5EF4-FFF2-40B4-BE49-F238E27FC236}">
                <a16:creationId xmlns:a16="http://schemas.microsoft.com/office/drawing/2014/main" id="{F44101AB-ED6A-4263-AF86-C37E3A6A9FC1}"/>
              </a:ext>
            </a:extLst>
          </p:cNvPr>
          <p:cNvSpPr txBox="1"/>
          <p:nvPr/>
        </p:nvSpPr>
        <p:spPr>
          <a:xfrm>
            <a:off x="5085184" y="6417324"/>
            <a:ext cx="6716273" cy="369332"/>
          </a:xfrm>
          <a:prstGeom prst="rect">
            <a:avLst/>
          </a:prstGeom>
          <a:noFill/>
        </p:spPr>
        <p:txBody>
          <a:bodyPr wrap="square">
            <a:spAutoFit/>
          </a:bodyPr>
          <a:lstStyle/>
          <a:p>
            <a:r>
              <a:rPr lang="en-US" dirty="0"/>
              <a:t>https://partnershipaccelerator.netlify.app/library/?module=events#</a:t>
            </a:r>
          </a:p>
        </p:txBody>
      </p:sp>
    </p:spTree>
    <p:extLst>
      <p:ext uri="{BB962C8B-B14F-4D97-AF65-F5344CB8AC3E}">
        <p14:creationId xmlns:p14="http://schemas.microsoft.com/office/powerpoint/2010/main" val="11292769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DF86844-D747-4DF1-9E74-E4CA1B3D9716}"/>
              </a:ext>
            </a:extLst>
          </p:cNvPr>
          <p:cNvSpPr txBox="1"/>
          <p:nvPr/>
        </p:nvSpPr>
        <p:spPr>
          <a:xfrm>
            <a:off x="1808674" y="889843"/>
            <a:ext cx="9416051" cy="6709529"/>
          </a:xfrm>
          <a:prstGeom prst="rect">
            <a:avLst/>
          </a:prstGeom>
          <a:noFill/>
        </p:spPr>
        <p:txBody>
          <a:bodyPr wrap="square" rtlCol="0">
            <a:spAutoFit/>
          </a:bodyPr>
          <a:lstStyle/>
          <a:p>
            <a:pPr marL="285750" indent="-285750" algn="r" rtl="1">
              <a:lnSpc>
                <a:spcPct val="150000"/>
              </a:lnSpc>
              <a:buFont typeface="Arial" panose="020B0604020202020204" pitchFamily="34" charset="0"/>
              <a:buChar char="•"/>
            </a:pPr>
            <a:r>
              <a:rPr lang="fa-IR" sz="2000" dirty="0"/>
              <a:t>نبود داده های دقیق و قابل اطمینان</a:t>
            </a:r>
          </a:p>
          <a:p>
            <a:pPr marL="285750" indent="-285750" algn="r" rtl="1">
              <a:lnSpc>
                <a:spcPct val="150000"/>
              </a:lnSpc>
              <a:buFont typeface="Arial" panose="020B0604020202020204" pitchFamily="34" charset="0"/>
              <a:buChar char="•"/>
            </a:pPr>
            <a:r>
              <a:rPr lang="fa-IR" sz="2000" dirty="0"/>
              <a:t>عدم اراده سیاسی</a:t>
            </a:r>
          </a:p>
          <a:p>
            <a:pPr marL="285750" indent="-285750" algn="r" rtl="1">
              <a:lnSpc>
                <a:spcPct val="150000"/>
              </a:lnSpc>
              <a:buFont typeface="Arial" panose="020B0604020202020204" pitchFamily="34" charset="0"/>
              <a:buChar char="•"/>
            </a:pPr>
            <a:r>
              <a:rPr lang="fa-IR" sz="2000" dirty="0"/>
              <a:t>نبود دانش تخصصی </a:t>
            </a:r>
          </a:p>
          <a:p>
            <a:pPr marL="285750" indent="-285750" algn="r" rtl="1">
              <a:lnSpc>
                <a:spcPct val="150000"/>
              </a:lnSpc>
              <a:buFont typeface="Arial" panose="020B0604020202020204" pitchFamily="34" charset="0"/>
              <a:buChar char="•"/>
            </a:pPr>
            <a:r>
              <a:rPr lang="fa-IR" sz="2000" dirty="0"/>
              <a:t>عدم وجود مکانیسم های کاری</a:t>
            </a:r>
          </a:p>
          <a:p>
            <a:pPr marL="285750" indent="-285750" algn="r" rtl="1">
              <a:lnSpc>
                <a:spcPct val="150000"/>
              </a:lnSpc>
              <a:buFont typeface="Arial" panose="020B0604020202020204" pitchFamily="34" charset="0"/>
              <a:buChar char="•"/>
            </a:pPr>
            <a:r>
              <a:rPr lang="fa-IR" sz="2000" dirty="0"/>
              <a:t>مشکلات تامین اعتبار</a:t>
            </a:r>
          </a:p>
          <a:p>
            <a:pPr marL="285750" indent="-285750" algn="r" rtl="1">
              <a:lnSpc>
                <a:spcPct val="150000"/>
              </a:lnSpc>
              <a:buFont typeface="Arial" panose="020B0604020202020204" pitchFamily="34" charset="0"/>
              <a:buChar char="•"/>
            </a:pPr>
            <a:r>
              <a:rPr lang="fa-IR" sz="2000" dirty="0"/>
              <a:t>مناقشه بین کشورها</a:t>
            </a:r>
          </a:p>
          <a:p>
            <a:pPr marL="285750" indent="-285750" algn="r" rtl="1">
              <a:lnSpc>
                <a:spcPct val="150000"/>
              </a:lnSpc>
              <a:buFont typeface="Arial" panose="020B0604020202020204" pitchFamily="34" charset="0"/>
              <a:buChar char="•"/>
            </a:pPr>
            <a:r>
              <a:rPr lang="fa-IR" sz="2000" dirty="0"/>
              <a:t>اختلاف نظر در نحوه اولویت بندی اهداف</a:t>
            </a:r>
          </a:p>
          <a:p>
            <a:pPr marL="285750" indent="-285750" algn="r" rtl="1">
              <a:lnSpc>
                <a:spcPct val="150000"/>
              </a:lnSpc>
              <a:buFont typeface="Arial" panose="020B0604020202020204" pitchFamily="34" charset="0"/>
              <a:buChar char="•"/>
            </a:pPr>
            <a:r>
              <a:rPr lang="fa-IR" sz="2000" dirty="0"/>
              <a:t>سختی تشخیص بهترین روش های حل چالش ها متناسب با شرایط هر منطقه</a:t>
            </a:r>
          </a:p>
          <a:p>
            <a:pPr marL="285750" indent="-285750" algn="r" rtl="1">
              <a:lnSpc>
                <a:spcPct val="150000"/>
              </a:lnSpc>
              <a:buFont typeface="Arial" panose="020B0604020202020204" pitchFamily="34" charset="0"/>
              <a:buChar char="•"/>
            </a:pPr>
            <a:r>
              <a:rPr lang="fa-IR" sz="2000" dirty="0"/>
              <a:t>واضح نبودن مسئولیت </a:t>
            </a:r>
          </a:p>
          <a:p>
            <a:pPr marL="285750" indent="-285750" algn="r" rtl="1">
              <a:lnSpc>
                <a:spcPct val="150000"/>
              </a:lnSpc>
              <a:buFont typeface="Arial" panose="020B0604020202020204" pitchFamily="34" charset="0"/>
              <a:buChar char="•"/>
            </a:pPr>
            <a:r>
              <a:rPr lang="fa-IR" sz="2000" dirty="0"/>
              <a:t>و موارد دیگر</a:t>
            </a:r>
          </a:p>
          <a:p>
            <a:pPr algn="r" rtl="1">
              <a:lnSpc>
                <a:spcPct val="150000"/>
              </a:lnSpc>
            </a:pPr>
            <a:endParaRPr lang="fa-IR" sz="2000" dirty="0"/>
          </a:p>
          <a:p>
            <a:pPr marL="285750" indent="-285750" algn="r" rtl="1">
              <a:buFont typeface="Arial" panose="020B0604020202020204" pitchFamily="34" charset="0"/>
              <a:buChar char="•"/>
            </a:pPr>
            <a:endParaRPr lang="fa-IR" sz="2000" dirty="0"/>
          </a:p>
          <a:p>
            <a:pPr marL="285750" indent="-285750" algn="r" rtl="1">
              <a:buFont typeface="Arial" panose="020B0604020202020204" pitchFamily="34" charset="0"/>
              <a:buChar char="•"/>
            </a:pPr>
            <a:endParaRPr lang="fa-IR" sz="2000" dirty="0"/>
          </a:p>
          <a:p>
            <a:pPr marL="285750" indent="-285750" algn="r" rtl="1">
              <a:buFont typeface="Arial" panose="020B0604020202020204" pitchFamily="34" charset="0"/>
              <a:buChar char="•"/>
            </a:pPr>
            <a:endParaRPr lang="fa-IR" sz="2000" dirty="0"/>
          </a:p>
          <a:p>
            <a:endParaRPr lang="fa-IR" sz="2000" dirty="0"/>
          </a:p>
          <a:p>
            <a:endParaRPr lang="en-US" sz="2000" dirty="0"/>
          </a:p>
        </p:txBody>
      </p:sp>
      <p:sp>
        <p:nvSpPr>
          <p:cNvPr id="3" name="TextBox 2">
            <a:extLst>
              <a:ext uri="{FF2B5EF4-FFF2-40B4-BE49-F238E27FC236}">
                <a16:creationId xmlns:a16="http://schemas.microsoft.com/office/drawing/2014/main" id="{2DA920CF-F936-4CDF-BDB2-DA96D75E0F87}"/>
              </a:ext>
            </a:extLst>
          </p:cNvPr>
          <p:cNvSpPr txBox="1"/>
          <p:nvPr/>
        </p:nvSpPr>
        <p:spPr>
          <a:xfrm>
            <a:off x="4851918" y="195943"/>
            <a:ext cx="6884111" cy="461665"/>
          </a:xfrm>
          <a:prstGeom prst="rect">
            <a:avLst/>
          </a:prstGeom>
          <a:noFill/>
        </p:spPr>
        <p:txBody>
          <a:bodyPr wrap="square" rtlCol="0">
            <a:spAutoFit/>
          </a:bodyPr>
          <a:lstStyle/>
          <a:p>
            <a:pPr algn="r" rtl="1"/>
            <a:r>
              <a:rPr lang="fa-IR" sz="2400" b="1" dirty="0">
                <a:solidFill>
                  <a:schemeClr val="accent1"/>
                </a:solidFill>
              </a:rPr>
              <a:t>چالش های دستیابی به اهداف توسعه پایدار</a:t>
            </a:r>
            <a:endParaRPr lang="en-US" sz="2400" b="1" dirty="0">
              <a:solidFill>
                <a:schemeClr val="accent1"/>
              </a:solidFill>
            </a:endParaRPr>
          </a:p>
        </p:txBody>
      </p:sp>
      <p:pic>
        <p:nvPicPr>
          <p:cNvPr id="1032" name="Picture 8" descr="How to Overcome the 3 Biggest Blogging Challenges">
            <a:extLst>
              <a:ext uri="{FF2B5EF4-FFF2-40B4-BE49-F238E27FC236}">
                <a16:creationId xmlns:a16="http://schemas.microsoft.com/office/drawing/2014/main" id="{2E029F35-77F1-4D91-9571-25ACE732F1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48" y="531845"/>
            <a:ext cx="6967351" cy="36669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8855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13C1DD7-D1DD-4564-8326-CAEA67C137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80063" y="1267840"/>
            <a:ext cx="2989995" cy="3960850"/>
          </a:xfrm>
          <a:prstGeom prst="rect">
            <a:avLst/>
          </a:prstGeom>
        </p:spPr>
      </p:pic>
      <p:sp>
        <p:nvSpPr>
          <p:cNvPr id="2" name="TextBox 1">
            <a:extLst>
              <a:ext uri="{FF2B5EF4-FFF2-40B4-BE49-F238E27FC236}">
                <a16:creationId xmlns:a16="http://schemas.microsoft.com/office/drawing/2014/main" id="{79FB3112-3A7B-498E-AA74-7FA649AF0B07}"/>
              </a:ext>
            </a:extLst>
          </p:cNvPr>
          <p:cNvSpPr txBox="1"/>
          <p:nvPr/>
        </p:nvSpPr>
        <p:spPr>
          <a:xfrm>
            <a:off x="4561616" y="842447"/>
            <a:ext cx="7297444" cy="369332"/>
          </a:xfrm>
          <a:prstGeom prst="rect">
            <a:avLst/>
          </a:prstGeom>
          <a:noFill/>
        </p:spPr>
        <p:txBody>
          <a:bodyPr wrap="square" rtlCol="0">
            <a:spAutoFit/>
          </a:bodyPr>
          <a:lstStyle/>
          <a:p>
            <a:pPr algn="r"/>
            <a:r>
              <a:rPr lang="fa-IR" dirty="0"/>
              <a:t>گزارش های اهداف توسعه پایدار</a:t>
            </a:r>
            <a:endParaRPr lang="en-US" dirty="0"/>
          </a:p>
        </p:txBody>
      </p:sp>
      <p:sp>
        <p:nvSpPr>
          <p:cNvPr id="5" name="TextBox 4">
            <a:extLst>
              <a:ext uri="{FF2B5EF4-FFF2-40B4-BE49-F238E27FC236}">
                <a16:creationId xmlns:a16="http://schemas.microsoft.com/office/drawing/2014/main" id="{898C9AF7-5524-4BE7-859A-F9049B9A7308}"/>
              </a:ext>
            </a:extLst>
          </p:cNvPr>
          <p:cNvSpPr txBox="1"/>
          <p:nvPr/>
        </p:nvSpPr>
        <p:spPr>
          <a:xfrm>
            <a:off x="-739776" y="378852"/>
            <a:ext cx="6094520" cy="369332"/>
          </a:xfrm>
          <a:prstGeom prst="rect">
            <a:avLst/>
          </a:prstGeom>
          <a:noFill/>
        </p:spPr>
        <p:txBody>
          <a:bodyPr wrap="square">
            <a:spAutoFit/>
          </a:bodyPr>
          <a:lstStyle/>
          <a:p>
            <a:pPr algn="r"/>
            <a:r>
              <a:rPr lang="fa-IR" dirty="0"/>
              <a:t>گزارش ها و راهنماهای تخصصی مرتبط با اهداف توسعه پایدار</a:t>
            </a:r>
            <a:endParaRPr lang="en-US" dirty="0"/>
          </a:p>
        </p:txBody>
      </p:sp>
      <p:sp>
        <p:nvSpPr>
          <p:cNvPr id="6" name="TextBox 5">
            <a:extLst>
              <a:ext uri="{FF2B5EF4-FFF2-40B4-BE49-F238E27FC236}">
                <a16:creationId xmlns:a16="http://schemas.microsoft.com/office/drawing/2014/main" id="{2BE8623E-DE50-4B61-86C0-903F052D8A8F}"/>
              </a:ext>
            </a:extLst>
          </p:cNvPr>
          <p:cNvSpPr txBox="1"/>
          <p:nvPr/>
        </p:nvSpPr>
        <p:spPr>
          <a:xfrm>
            <a:off x="588885" y="400976"/>
            <a:ext cx="3370271" cy="1477328"/>
          </a:xfrm>
          <a:prstGeom prst="rect">
            <a:avLst/>
          </a:prstGeom>
          <a:noFill/>
        </p:spPr>
        <p:txBody>
          <a:bodyPr wrap="square" rtlCol="0">
            <a:spAutoFit/>
          </a:bodyPr>
          <a:lstStyle/>
          <a:p>
            <a:endParaRPr lang="en-US" dirty="0"/>
          </a:p>
          <a:p>
            <a:r>
              <a:rPr lang="en-US" dirty="0">
                <a:hlinkClick r:id="rId3"/>
              </a:rPr>
              <a:t>https://sdgs.un.org/publications</a:t>
            </a:r>
            <a:endParaRPr lang="en-US" dirty="0"/>
          </a:p>
          <a:p>
            <a:endParaRPr lang="en-US" dirty="0"/>
          </a:p>
          <a:p>
            <a:endParaRPr lang="en-US" dirty="0"/>
          </a:p>
          <a:p>
            <a:endParaRPr lang="en-US" dirty="0"/>
          </a:p>
        </p:txBody>
      </p:sp>
      <p:pic>
        <p:nvPicPr>
          <p:cNvPr id="7" name="Picture 6">
            <a:extLst>
              <a:ext uri="{FF2B5EF4-FFF2-40B4-BE49-F238E27FC236}">
                <a16:creationId xmlns:a16="http://schemas.microsoft.com/office/drawing/2014/main" id="{6B285FF5-5F8A-4AAE-B0C5-2EEC125665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1942" y="1211779"/>
            <a:ext cx="5132802" cy="2495630"/>
          </a:xfrm>
          <a:prstGeom prst="rect">
            <a:avLst/>
          </a:prstGeom>
        </p:spPr>
      </p:pic>
      <p:sp>
        <p:nvSpPr>
          <p:cNvPr id="8" name="TextBox 7">
            <a:extLst>
              <a:ext uri="{FF2B5EF4-FFF2-40B4-BE49-F238E27FC236}">
                <a16:creationId xmlns:a16="http://schemas.microsoft.com/office/drawing/2014/main" id="{1F97D6E1-3966-45C6-92A7-8E31494918AB}"/>
              </a:ext>
            </a:extLst>
          </p:cNvPr>
          <p:cNvSpPr txBox="1"/>
          <p:nvPr/>
        </p:nvSpPr>
        <p:spPr>
          <a:xfrm>
            <a:off x="5589261" y="310718"/>
            <a:ext cx="6191407" cy="461665"/>
          </a:xfrm>
          <a:prstGeom prst="rect">
            <a:avLst/>
          </a:prstGeom>
          <a:noFill/>
        </p:spPr>
        <p:txBody>
          <a:bodyPr wrap="square" rtlCol="0">
            <a:spAutoFit/>
          </a:bodyPr>
          <a:lstStyle/>
          <a:p>
            <a:pPr algn="r"/>
            <a:r>
              <a:rPr lang="fa-IR" sz="2400" b="1" dirty="0">
                <a:solidFill>
                  <a:schemeClr val="accent1"/>
                </a:solidFill>
              </a:rPr>
              <a:t>منابع برای یادگیری</a:t>
            </a:r>
            <a:endParaRPr lang="en-US" sz="2400" b="1" dirty="0">
              <a:solidFill>
                <a:schemeClr val="accent1"/>
              </a:solidFill>
            </a:endParaRPr>
          </a:p>
        </p:txBody>
      </p:sp>
      <p:sp>
        <p:nvSpPr>
          <p:cNvPr id="10" name="TextBox 9">
            <a:extLst>
              <a:ext uri="{FF2B5EF4-FFF2-40B4-BE49-F238E27FC236}">
                <a16:creationId xmlns:a16="http://schemas.microsoft.com/office/drawing/2014/main" id="{2B55E212-D505-41AF-AABC-FFC88C856D4C}"/>
              </a:ext>
            </a:extLst>
          </p:cNvPr>
          <p:cNvSpPr txBox="1"/>
          <p:nvPr/>
        </p:nvSpPr>
        <p:spPr>
          <a:xfrm>
            <a:off x="88777" y="5810694"/>
            <a:ext cx="7812349" cy="369332"/>
          </a:xfrm>
          <a:prstGeom prst="rect">
            <a:avLst/>
          </a:prstGeom>
          <a:noFill/>
        </p:spPr>
        <p:txBody>
          <a:bodyPr wrap="square">
            <a:spAutoFit/>
          </a:bodyPr>
          <a:lstStyle/>
          <a:p>
            <a:r>
              <a:rPr lang="en-US" dirty="0"/>
              <a:t>https://www.coursera.org/learn/global-sustainable-development/home/welcome</a:t>
            </a:r>
          </a:p>
        </p:txBody>
      </p:sp>
      <p:sp>
        <p:nvSpPr>
          <p:cNvPr id="11" name="TextBox 10">
            <a:extLst>
              <a:ext uri="{FF2B5EF4-FFF2-40B4-BE49-F238E27FC236}">
                <a16:creationId xmlns:a16="http://schemas.microsoft.com/office/drawing/2014/main" id="{E46AE411-C578-48FF-8A09-CBFAA10CF643}"/>
              </a:ext>
            </a:extLst>
          </p:cNvPr>
          <p:cNvSpPr txBox="1"/>
          <p:nvPr/>
        </p:nvSpPr>
        <p:spPr>
          <a:xfrm>
            <a:off x="5075808" y="5513033"/>
            <a:ext cx="2745419" cy="646331"/>
          </a:xfrm>
          <a:prstGeom prst="rect">
            <a:avLst/>
          </a:prstGeom>
          <a:noFill/>
        </p:spPr>
        <p:txBody>
          <a:bodyPr wrap="square" rtlCol="0">
            <a:spAutoFit/>
          </a:bodyPr>
          <a:lstStyle/>
          <a:p>
            <a:pPr algn="r"/>
            <a:r>
              <a:rPr lang="en-US" dirty="0"/>
              <a:t> </a:t>
            </a:r>
            <a:r>
              <a:rPr lang="fa-IR" dirty="0"/>
              <a:t> کورس های مجانی آن لاین</a:t>
            </a:r>
          </a:p>
          <a:p>
            <a:pPr algn="r"/>
            <a:endParaRPr lang="en-US" dirty="0"/>
          </a:p>
        </p:txBody>
      </p:sp>
      <p:pic>
        <p:nvPicPr>
          <p:cNvPr id="13" name="Picture 12">
            <a:extLst>
              <a:ext uri="{FF2B5EF4-FFF2-40B4-BE49-F238E27FC236}">
                <a16:creationId xmlns:a16="http://schemas.microsoft.com/office/drawing/2014/main" id="{58155D08-7456-45B0-861A-6F59035B74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71000" y="1027113"/>
            <a:ext cx="3203771" cy="4307913"/>
          </a:xfrm>
          <a:prstGeom prst="rect">
            <a:avLst/>
          </a:prstGeom>
        </p:spPr>
      </p:pic>
      <p:pic>
        <p:nvPicPr>
          <p:cNvPr id="15" name="Picture 14">
            <a:extLst>
              <a:ext uri="{FF2B5EF4-FFF2-40B4-BE49-F238E27FC236}">
                <a16:creationId xmlns:a16="http://schemas.microsoft.com/office/drawing/2014/main" id="{9FF168F9-3AA0-4A08-8D24-F28FB87834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2049" y="4149340"/>
            <a:ext cx="3827849" cy="1185686"/>
          </a:xfrm>
          <a:prstGeom prst="rect">
            <a:avLst/>
          </a:prstGeom>
        </p:spPr>
      </p:pic>
      <p:sp>
        <p:nvSpPr>
          <p:cNvPr id="17" name="TextBox 16">
            <a:extLst>
              <a:ext uri="{FF2B5EF4-FFF2-40B4-BE49-F238E27FC236}">
                <a16:creationId xmlns:a16="http://schemas.microsoft.com/office/drawing/2014/main" id="{320EBDA1-9136-452F-B712-E9E4BA44C147}"/>
              </a:ext>
            </a:extLst>
          </p:cNvPr>
          <p:cNvSpPr txBox="1"/>
          <p:nvPr/>
        </p:nvSpPr>
        <p:spPr>
          <a:xfrm>
            <a:off x="1235413" y="5335026"/>
            <a:ext cx="1917313" cy="369332"/>
          </a:xfrm>
          <a:prstGeom prst="rect">
            <a:avLst/>
          </a:prstGeom>
          <a:noFill/>
        </p:spPr>
        <p:txBody>
          <a:bodyPr wrap="square" rtlCol="0">
            <a:spAutoFit/>
          </a:bodyPr>
          <a:lstStyle/>
          <a:p>
            <a:r>
              <a:rPr lang="fa-IR" dirty="0"/>
              <a:t>سایت طرح سرزمین</a:t>
            </a:r>
            <a:endParaRPr lang="en-US" dirty="0"/>
          </a:p>
        </p:txBody>
      </p:sp>
    </p:spTree>
    <p:extLst>
      <p:ext uri="{BB962C8B-B14F-4D97-AF65-F5344CB8AC3E}">
        <p14:creationId xmlns:p14="http://schemas.microsoft.com/office/powerpoint/2010/main" val="41732628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1FD79A8-CF85-4C2A-935C-6963917C84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18223" y="1121644"/>
            <a:ext cx="5942879" cy="3058469"/>
          </a:xfrm>
          <a:prstGeom prst="rect">
            <a:avLst/>
          </a:prstGeom>
        </p:spPr>
      </p:pic>
      <p:sp>
        <p:nvSpPr>
          <p:cNvPr id="4" name="Oval 3">
            <a:extLst>
              <a:ext uri="{FF2B5EF4-FFF2-40B4-BE49-F238E27FC236}">
                <a16:creationId xmlns:a16="http://schemas.microsoft.com/office/drawing/2014/main" id="{C0E9DE69-E062-4DE7-BFB7-1F0DAE3F25F1}"/>
              </a:ext>
            </a:extLst>
          </p:cNvPr>
          <p:cNvSpPr/>
          <p:nvPr/>
        </p:nvSpPr>
        <p:spPr>
          <a:xfrm>
            <a:off x="5518224" y="2006082"/>
            <a:ext cx="1143833" cy="37322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602985C-0AD7-4182-9227-A172046CC59C}"/>
              </a:ext>
            </a:extLst>
          </p:cNvPr>
          <p:cNvSpPr txBox="1"/>
          <p:nvPr/>
        </p:nvSpPr>
        <p:spPr>
          <a:xfrm>
            <a:off x="5589261" y="310718"/>
            <a:ext cx="6191407" cy="461665"/>
          </a:xfrm>
          <a:prstGeom prst="rect">
            <a:avLst/>
          </a:prstGeom>
          <a:noFill/>
        </p:spPr>
        <p:txBody>
          <a:bodyPr wrap="square" rtlCol="0">
            <a:spAutoFit/>
          </a:bodyPr>
          <a:lstStyle/>
          <a:p>
            <a:pPr algn="r"/>
            <a:r>
              <a:rPr lang="fa-IR" sz="2400" b="1" dirty="0">
                <a:solidFill>
                  <a:schemeClr val="accent1"/>
                </a:solidFill>
              </a:rPr>
              <a:t>منابع برای یادگیری</a:t>
            </a:r>
            <a:endParaRPr lang="en-US" sz="2400" b="1" dirty="0">
              <a:solidFill>
                <a:schemeClr val="accent1"/>
              </a:solidFill>
            </a:endParaRPr>
          </a:p>
        </p:txBody>
      </p:sp>
      <p:pic>
        <p:nvPicPr>
          <p:cNvPr id="7" name="Picture 6">
            <a:extLst>
              <a:ext uri="{FF2B5EF4-FFF2-40B4-BE49-F238E27FC236}">
                <a16:creationId xmlns:a16="http://schemas.microsoft.com/office/drawing/2014/main" id="{FA3F7C45-2637-4E6E-BAF1-B1A375639E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955" y="541550"/>
            <a:ext cx="4454374" cy="2659223"/>
          </a:xfrm>
          <a:prstGeom prst="rect">
            <a:avLst/>
          </a:prstGeom>
        </p:spPr>
      </p:pic>
      <p:pic>
        <p:nvPicPr>
          <p:cNvPr id="9" name="Picture 8">
            <a:extLst>
              <a:ext uri="{FF2B5EF4-FFF2-40B4-BE49-F238E27FC236}">
                <a16:creationId xmlns:a16="http://schemas.microsoft.com/office/drawing/2014/main" id="{F8968FEF-CD78-48FC-BD3F-AC9E4A0520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4823" y="3429000"/>
            <a:ext cx="4674637" cy="2615181"/>
          </a:xfrm>
          <a:prstGeom prst="rect">
            <a:avLst/>
          </a:prstGeom>
        </p:spPr>
      </p:pic>
    </p:spTree>
    <p:extLst>
      <p:ext uri="{BB962C8B-B14F-4D97-AF65-F5344CB8AC3E}">
        <p14:creationId xmlns:p14="http://schemas.microsoft.com/office/powerpoint/2010/main" val="27243598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282851E-4B2A-4BC9-9691-C4C38DA1C7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569" y="297056"/>
            <a:ext cx="6097554" cy="5776185"/>
          </a:xfrm>
          <a:prstGeom prst="rect">
            <a:avLst/>
          </a:prstGeom>
        </p:spPr>
      </p:pic>
      <p:sp>
        <p:nvSpPr>
          <p:cNvPr id="6" name="TextBox 5">
            <a:extLst>
              <a:ext uri="{FF2B5EF4-FFF2-40B4-BE49-F238E27FC236}">
                <a16:creationId xmlns:a16="http://schemas.microsoft.com/office/drawing/2014/main" id="{8596CB55-05CE-4101-9503-C045A2998436}"/>
              </a:ext>
            </a:extLst>
          </p:cNvPr>
          <p:cNvSpPr txBox="1"/>
          <p:nvPr/>
        </p:nvSpPr>
        <p:spPr>
          <a:xfrm>
            <a:off x="4077479" y="157097"/>
            <a:ext cx="7961344" cy="461665"/>
          </a:xfrm>
          <a:prstGeom prst="rect">
            <a:avLst/>
          </a:prstGeom>
          <a:noFill/>
        </p:spPr>
        <p:txBody>
          <a:bodyPr wrap="square">
            <a:spAutoFit/>
          </a:bodyPr>
          <a:lstStyle/>
          <a:p>
            <a:pPr algn="r"/>
            <a:r>
              <a:rPr lang="fa-IR" sz="2400" b="1" dirty="0">
                <a:solidFill>
                  <a:schemeClr val="accent1"/>
                </a:solidFill>
              </a:rPr>
              <a:t>نقش سازمان های مردم نهاد (سَمَن ها) در دستیابی به اهداف توسعه پایدار</a:t>
            </a:r>
          </a:p>
        </p:txBody>
      </p:sp>
      <p:sp>
        <p:nvSpPr>
          <p:cNvPr id="10" name="TextBox 9">
            <a:extLst>
              <a:ext uri="{FF2B5EF4-FFF2-40B4-BE49-F238E27FC236}">
                <a16:creationId xmlns:a16="http://schemas.microsoft.com/office/drawing/2014/main" id="{C01C5C42-C650-482C-9C78-0344E390D8BB}"/>
              </a:ext>
            </a:extLst>
          </p:cNvPr>
          <p:cNvSpPr txBox="1"/>
          <p:nvPr/>
        </p:nvSpPr>
        <p:spPr>
          <a:xfrm>
            <a:off x="6176866" y="971467"/>
            <a:ext cx="5365102" cy="2031325"/>
          </a:xfrm>
          <a:prstGeom prst="rect">
            <a:avLst/>
          </a:prstGeom>
          <a:noFill/>
        </p:spPr>
        <p:txBody>
          <a:bodyPr wrap="square" rtlCol="0">
            <a:spAutoFit/>
          </a:bodyPr>
          <a:lstStyle/>
          <a:p>
            <a:pPr algn="r" rtl="1"/>
            <a:r>
              <a:rPr lang="fa-IR" dirty="0"/>
              <a:t>هدف خُرد 17.17</a:t>
            </a:r>
          </a:p>
          <a:p>
            <a:pPr algn="r" rtl="1"/>
            <a:endParaRPr lang="fa-IR" dirty="0"/>
          </a:p>
          <a:p>
            <a:pPr algn="r" rtl="1"/>
            <a:r>
              <a:rPr lang="en-US" b="1" i="0" dirty="0">
                <a:solidFill>
                  <a:srgbClr val="333333"/>
                </a:solidFill>
                <a:effectLst/>
                <a:latin typeface="proxima-nova"/>
              </a:rPr>
              <a:t>17.17 encourage and promote effective public, public- private, and </a:t>
            </a:r>
            <a:r>
              <a:rPr lang="en-US" b="1" i="0" dirty="0">
                <a:solidFill>
                  <a:srgbClr val="333333"/>
                </a:solidFill>
                <a:effectLst/>
                <a:highlight>
                  <a:srgbClr val="FFFF00"/>
                </a:highlight>
                <a:latin typeface="proxima-nova"/>
              </a:rPr>
              <a:t>civil society </a:t>
            </a:r>
            <a:r>
              <a:rPr lang="en-US" b="1" i="0" dirty="0">
                <a:solidFill>
                  <a:srgbClr val="333333"/>
                </a:solidFill>
                <a:effectLst/>
                <a:latin typeface="proxima-nova"/>
              </a:rPr>
              <a:t>partnerships, building on the experience and resourcing strategies of partnerships</a:t>
            </a:r>
          </a:p>
          <a:p>
            <a:pPr algn="r" rtl="1"/>
            <a:endParaRPr lang="en-US" b="1" i="0" dirty="0">
              <a:solidFill>
                <a:srgbClr val="333333"/>
              </a:solidFill>
              <a:effectLst/>
              <a:latin typeface="proxima-nova"/>
            </a:endParaRPr>
          </a:p>
          <a:p>
            <a:pPr algn="r" rtl="1"/>
            <a:endParaRPr lang="en-US" dirty="0"/>
          </a:p>
        </p:txBody>
      </p:sp>
      <p:sp>
        <p:nvSpPr>
          <p:cNvPr id="11" name="Rectangle 10">
            <a:extLst>
              <a:ext uri="{FF2B5EF4-FFF2-40B4-BE49-F238E27FC236}">
                <a16:creationId xmlns:a16="http://schemas.microsoft.com/office/drawing/2014/main" id="{6A29E2BE-27FE-42D8-A0CF-CDBA304616ED}"/>
              </a:ext>
            </a:extLst>
          </p:cNvPr>
          <p:cNvSpPr/>
          <p:nvPr/>
        </p:nvSpPr>
        <p:spPr>
          <a:xfrm>
            <a:off x="6690962" y="5590765"/>
            <a:ext cx="5262465" cy="461665"/>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4ABCC896-3A60-492D-8A10-89253D6876E2}"/>
              </a:ext>
            </a:extLst>
          </p:cNvPr>
          <p:cNvSpPr txBox="1"/>
          <p:nvPr/>
        </p:nvSpPr>
        <p:spPr>
          <a:xfrm>
            <a:off x="5211349" y="5667844"/>
            <a:ext cx="6571082" cy="400110"/>
          </a:xfrm>
          <a:prstGeom prst="rect">
            <a:avLst/>
          </a:prstGeom>
          <a:noFill/>
        </p:spPr>
        <p:txBody>
          <a:bodyPr wrap="square">
            <a:spAutoFit/>
          </a:bodyPr>
          <a:lstStyle/>
          <a:p>
            <a:pPr algn="r" rtl="1"/>
            <a:r>
              <a:rPr lang="fa-IR" sz="2000" dirty="0">
                <a:solidFill>
                  <a:srgbClr val="00B050"/>
                </a:solidFill>
              </a:rPr>
              <a:t>سمن ها </a:t>
            </a:r>
            <a:r>
              <a:rPr lang="fa-IR" sz="2000" b="1" dirty="0">
                <a:solidFill>
                  <a:srgbClr val="00B050"/>
                </a:solidFill>
              </a:rPr>
              <a:t>نقش مهمی </a:t>
            </a:r>
            <a:r>
              <a:rPr lang="fa-IR" sz="2000" dirty="0">
                <a:solidFill>
                  <a:srgbClr val="00B050"/>
                </a:solidFill>
              </a:rPr>
              <a:t>در اجرای </a:t>
            </a:r>
            <a:r>
              <a:rPr lang="fa-IR" sz="2000" b="1" dirty="0">
                <a:solidFill>
                  <a:srgbClr val="00B050"/>
                </a:solidFill>
              </a:rPr>
              <a:t>اهداف توسعه پایدار </a:t>
            </a:r>
            <a:r>
              <a:rPr lang="fa-IR" sz="2000" dirty="0">
                <a:solidFill>
                  <a:srgbClr val="00B050"/>
                </a:solidFill>
              </a:rPr>
              <a:t>دارند</a:t>
            </a:r>
          </a:p>
        </p:txBody>
      </p:sp>
      <p:cxnSp>
        <p:nvCxnSpPr>
          <p:cNvPr id="15" name="Straight Arrow Connector 14">
            <a:extLst>
              <a:ext uri="{FF2B5EF4-FFF2-40B4-BE49-F238E27FC236}">
                <a16:creationId xmlns:a16="http://schemas.microsoft.com/office/drawing/2014/main" id="{8C4A0226-A8FD-4AC1-9CC3-032A76B1ECC9}"/>
              </a:ext>
            </a:extLst>
          </p:cNvPr>
          <p:cNvCxnSpPr/>
          <p:nvPr/>
        </p:nvCxnSpPr>
        <p:spPr>
          <a:xfrm>
            <a:off x="7974175" y="2112853"/>
            <a:ext cx="0" cy="6770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63D0287B-858D-42C0-A553-9017BF1419AE}"/>
              </a:ext>
            </a:extLst>
          </p:cNvPr>
          <p:cNvSpPr txBox="1"/>
          <p:nvPr/>
        </p:nvSpPr>
        <p:spPr>
          <a:xfrm>
            <a:off x="6176866" y="2832747"/>
            <a:ext cx="6097554" cy="1477328"/>
          </a:xfrm>
          <a:prstGeom prst="rect">
            <a:avLst/>
          </a:prstGeom>
          <a:noFill/>
        </p:spPr>
        <p:txBody>
          <a:bodyPr wrap="square">
            <a:spAutoFit/>
          </a:bodyPr>
          <a:lstStyle/>
          <a:p>
            <a:r>
              <a:rPr lang="en-US" b="0" i="0" dirty="0">
                <a:solidFill>
                  <a:srgbClr val="141414"/>
                </a:solidFill>
                <a:effectLst/>
                <a:latin typeface="proxima-nova"/>
              </a:rPr>
              <a:t>According to the World Bank: “Civil society ... refers to a wide array of organizations: community groups, </a:t>
            </a:r>
            <a:r>
              <a:rPr lang="en-US" b="0" i="0" dirty="0">
                <a:solidFill>
                  <a:srgbClr val="141414"/>
                </a:solidFill>
                <a:effectLst/>
                <a:highlight>
                  <a:srgbClr val="FFFF00"/>
                </a:highlight>
                <a:latin typeface="proxima-nova"/>
              </a:rPr>
              <a:t>non-governmental organizations [</a:t>
            </a:r>
            <a:r>
              <a:rPr lang="en-US" b="1" i="0" dirty="0">
                <a:solidFill>
                  <a:srgbClr val="141414"/>
                </a:solidFill>
                <a:effectLst/>
                <a:highlight>
                  <a:srgbClr val="FFFF00"/>
                </a:highlight>
                <a:latin typeface="proxima-nova"/>
              </a:rPr>
              <a:t>NGOs</a:t>
            </a:r>
            <a:r>
              <a:rPr lang="en-US" b="0" i="0" dirty="0">
                <a:solidFill>
                  <a:srgbClr val="141414"/>
                </a:solidFill>
                <a:effectLst/>
                <a:highlight>
                  <a:srgbClr val="FFFF00"/>
                </a:highlight>
                <a:latin typeface="proxima-nova"/>
              </a:rPr>
              <a:t>]</a:t>
            </a:r>
            <a:r>
              <a:rPr lang="en-US" b="0" i="0" dirty="0">
                <a:solidFill>
                  <a:srgbClr val="141414"/>
                </a:solidFill>
                <a:effectLst/>
                <a:latin typeface="proxima-nova"/>
              </a:rPr>
              <a:t>, </a:t>
            </a:r>
            <a:r>
              <a:rPr lang="en-US" b="0" i="0" dirty="0" err="1">
                <a:solidFill>
                  <a:srgbClr val="141414"/>
                </a:solidFill>
                <a:effectLst/>
                <a:latin typeface="proxima-nova"/>
              </a:rPr>
              <a:t>labour</a:t>
            </a:r>
            <a:r>
              <a:rPr lang="en-US" b="0" i="0" dirty="0">
                <a:solidFill>
                  <a:srgbClr val="141414"/>
                </a:solidFill>
                <a:effectLst/>
                <a:latin typeface="proxima-nova"/>
              </a:rPr>
              <a:t> unions, indigenous groups, charitable organizations, faith-based organizations, professional associations, and foundations.”</a:t>
            </a:r>
            <a:endParaRPr lang="en-US" dirty="0">
              <a:latin typeface="proxima-nova"/>
            </a:endParaRPr>
          </a:p>
        </p:txBody>
      </p:sp>
      <p:sp>
        <p:nvSpPr>
          <p:cNvPr id="19" name="TextBox 18">
            <a:extLst>
              <a:ext uri="{FF2B5EF4-FFF2-40B4-BE49-F238E27FC236}">
                <a16:creationId xmlns:a16="http://schemas.microsoft.com/office/drawing/2014/main" id="{6E393064-CC9C-4341-93C8-501481770C45}"/>
              </a:ext>
            </a:extLst>
          </p:cNvPr>
          <p:cNvSpPr txBox="1"/>
          <p:nvPr/>
        </p:nvSpPr>
        <p:spPr>
          <a:xfrm>
            <a:off x="6265406" y="4651133"/>
            <a:ext cx="5920473" cy="646331"/>
          </a:xfrm>
          <a:prstGeom prst="rect">
            <a:avLst/>
          </a:prstGeom>
          <a:noFill/>
        </p:spPr>
        <p:txBody>
          <a:bodyPr wrap="square">
            <a:spAutoFit/>
          </a:bodyPr>
          <a:lstStyle/>
          <a:p>
            <a:r>
              <a:rPr lang="en-US" b="1" i="0" dirty="0">
                <a:solidFill>
                  <a:srgbClr val="4A4A4A"/>
                </a:solidFill>
                <a:effectLst/>
                <a:latin typeface="proxima-nova"/>
              </a:rPr>
              <a:t>Indicator 17.17.1:</a:t>
            </a:r>
            <a:r>
              <a:rPr lang="en-US" b="0" i="0" dirty="0">
                <a:solidFill>
                  <a:srgbClr val="4A4A4A"/>
                </a:solidFill>
                <a:effectLst/>
                <a:latin typeface="proxima-nova"/>
              </a:rPr>
              <a:t> Amount in United States dollars committed to public-private partnerships for infrastructure</a:t>
            </a:r>
            <a:endParaRPr lang="en-US" dirty="0">
              <a:latin typeface="proxima-nova"/>
            </a:endParaRPr>
          </a:p>
        </p:txBody>
      </p:sp>
      <p:sp>
        <p:nvSpPr>
          <p:cNvPr id="20" name="TextBox 19">
            <a:extLst>
              <a:ext uri="{FF2B5EF4-FFF2-40B4-BE49-F238E27FC236}">
                <a16:creationId xmlns:a16="http://schemas.microsoft.com/office/drawing/2014/main" id="{61231C6E-ED4A-4BA3-AD27-AA2CB4AC84F5}"/>
              </a:ext>
            </a:extLst>
          </p:cNvPr>
          <p:cNvSpPr txBox="1"/>
          <p:nvPr/>
        </p:nvSpPr>
        <p:spPr>
          <a:xfrm>
            <a:off x="9778482" y="4310075"/>
            <a:ext cx="2159057" cy="369332"/>
          </a:xfrm>
          <a:prstGeom prst="rect">
            <a:avLst/>
          </a:prstGeom>
          <a:noFill/>
        </p:spPr>
        <p:txBody>
          <a:bodyPr wrap="square" rtlCol="0">
            <a:spAutoFit/>
          </a:bodyPr>
          <a:lstStyle/>
          <a:p>
            <a:pPr algn="r"/>
            <a:r>
              <a:rPr lang="fa-IR" dirty="0"/>
              <a:t>شاخص 17.17.1</a:t>
            </a:r>
            <a:endParaRPr lang="en-US" dirty="0"/>
          </a:p>
        </p:txBody>
      </p:sp>
    </p:spTree>
    <p:extLst>
      <p:ext uri="{BB962C8B-B14F-4D97-AF65-F5344CB8AC3E}">
        <p14:creationId xmlns:p14="http://schemas.microsoft.com/office/powerpoint/2010/main" val="3708728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1ADD7-9A2B-4FE7-955E-CF9DFDCDD788}"/>
              </a:ext>
            </a:extLst>
          </p:cNvPr>
          <p:cNvSpPr>
            <a:spLocks noGrp="1"/>
          </p:cNvSpPr>
          <p:nvPr>
            <p:ph type="title"/>
          </p:nvPr>
        </p:nvSpPr>
        <p:spPr>
          <a:xfrm>
            <a:off x="1408922" y="286604"/>
            <a:ext cx="9784080" cy="879724"/>
          </a:xfrm>
        </p:spPr>
        <p:txBody>
          <a:bodyPr/>
          <a:lstStyle/>
          <a:p>
            <a:pPr algn="r" rtl="1"/>
            <a:r>
              <a:rPr lang="fa-IR" dirty="0">
                <a:solidFill>
                  <a:schemeClr val="accent1"/>
                </a:solidFill>
              </a:rPr>
              <a:t>فهرست مطالب</a:t>
            </a:r>
            <a:endParaRPr lang="en-US" dirty="0">
              <a:solidFill>
                <a:schemeClr val="accent1"/>
              </a:solidFill>
            </a:endParaRPr>
          </a:p>
        </p:txBody>
      </p:sp>
      <p:sp>
        <p:nvSpPr>
          <p:cNvPr id="3" name="TextBox 2">
            <a:extLst>
              <a:ext uri="{FF2B5EF4-FFF2-40B4-BE49-F238E27FC236}">
                <a16:creationId xmlns:a16="http://schemas.microsoft.com/office/drawing/2014/main" id="{DF4ED07F-271D-4794-AC55-F1533DABD171}"/>
              </a:ext>
            </a:extLst>
          </p:cNvPr>
          <p:cNvSpPr txBox="1"/>
          <p:nvPr/>
        </p:nvSpPr>
        <p:spPr>
          <a:xfrm>
            <a:off x="1687560" y="1811420"/>
            <a:ext cx="9430871" cy="4801314"/>
          </a:xfrm>
          <a:prstGeom prst="rect">
            <a:avLst/>
          </a:prstGeom>
          <a:noFill/>
        </p:spPr>
        <p:txBody>
          <a:bodyPr wrap="square" rtlCol="0">
            <a:spAutoFit/>
          </a:bodyPr>
          <a:lstStyle/>
          <a:p>
            <a:pPr algn="r" rtl="1"/>
            <a:r>
              <a:rPr lang="fa-IR" b="1" dirty="0">
                <a:solidFill>
                  <a:schemeClr val="accent1"/>
                </a:solidFill>
              </a:rPr>
              <a:t>1- اهداف توسعه پایدار</a:t>
            </a:r>
          </a:p>
          <a:p>
            <a:pPr algn="r" rtl="1"/>
            <a:r>
              <a:rPr lang="fa-IR" dirty="0"/>
              <a:t>-</a:t>
            </a:r>
            <a:r>
              <a:rPr lang="en-US" dirty="0"/>
              <a:t> </a:t>
            </a:r>
            <a:r>
              <a:rPr lang="fa-IR" dirty="0"/>
              <a:t>   تاریخچه اهداف توسعه پایدار از منظر حقوق بین الملل</a:t>
            </a:r>
          </a:p>
          <a:p>
            <a:pPr marL="285750" indent="-285750" algn="r" rtl="1">
              <a:buFontTx/>
              <a:buChar char="-"/>
            </a:pPr>
            <a:r>
              <a:rPr lang="fa-IR" dirty="0"/>
              <a:t>تفاوت های اهداف توسعه هزاره با اهداف توسعه پایدار</a:t>
            </a:r>
          </a:p>
          <a:p>
            <a:pPr marL="285750" indent="-285750" algn="r" rtl="1">
              <a:buFontTx/>
              <a:buChar char="-"/>
            </a:pPr>
            <a:r>
              <a:rPr lang="fa-IR" dirty="0"/>
              <a:t>ویژگی های اهداف توسعه پایدار</a:t>
            </a:r>
          </a:p>
          <a:p>
            <a:pPr marL="285750" indent="-285750" algn="r" rtl="1">
              <a:buFontTx/>
              <a:buChar char="-"/>
            </a:pPr>
            <a:r>
              <a:rPr lang="fa-IR" dirty="0"/>
              <a:t>اهداف توسعه پایدار چه موضوعاتی را پوشش می دهند؟</a:t>
            </a:r>
          </a:p>
          <a:p>
            <a:pPr marL="285750" indent="-285750" algn="r" rtl="1">
              <a:buFontTx/>
              <a:buChar char="-"/>
            </a:pPr>
            <a:r>
              <a:rPr lang="fa-IR" dirty="0"/>
              <a:t>ارتباط اهداف توسعه پایدار با یکدیگر</a:t>
            </a:r>
          </a:p>
          <a:p>
            <a:pPr marL="285750" indent="-285750" algn="r" rtl="1">
              <a:buFontTx/>
              <a:buChar char="-"/>
            </a:pPr>
            <a:r>
              <a:rPr lang="fa-IR" sz="1800" dirty="0"/>
              <a:t>مثالی از اثر گذاری اهداف توسعه پایدار بر یکدیگر</a:t>
            </a:r>
          </a:p>
          <a:p>
            <a:pPr marL="285750" indent="-285750" algn="r" rtl="1">
              <a:buFontTx/>
              <a:buChar char="-"/>
            </a:pPr>
            <a:r>
              <a:rPr lang="fa-IR" dirty="0"/>
              <a:t>تفاوت در نحوه دستیابی به اهداف</a:t>
            </a:r>
            <a:endParaRPr lang="fa-IR" sz="1800" dirty="0"/>
          </a:p>
          <a:p>
            <a:pPr marL="285750" indent="-285750" algn="r" rtl="1">
              <a:buFontTx/>
              <a:buChar char="-"/>
            </a:pPr>
            <a:r>
              <a:rPr lang="fa-IR" dirty="0"/>
              <a:t>نیاز به درک سیستمی، نگاه جامع به مسائل و مشارکت</a:t>
            </a:r>
          </a:p>
          <a:p>
            <a:pPr marL="285750" indent="-285750" algn="r" rtl="1">
              <a:buFontTx/>
              <a:buChar char="-"/>
            </a:pPr>
            <a:r>
              <a:rPr lang="fa-IR" sz="1800" dirty="0"/>
              <a:t>چالش های دستیابی به اهداف توسعه پایدار</a:t>
            </a:r>
          </a:p>
          <a:p>
            <a:pPr marL="285750" indent="-285750" algn="r" rtl="1">
              <a:buFontTx/>
              <a:buChar char="-"/>
            </a:pPr>
            <a:r>
              <a:rPr lang="fa-IR" dirty="0"/>
              <a:t>منابع برای یادگیری</a:t>
            </a:r>
            <a:endParaRPr lang="fa-IR" dirty="0">
              <a:solidFill>
                <a:schemeClr val="accent1"/>
              </a:solidFill>
            </a:endParaRPr>
          </a:p>
          <a:p>
            <a:pPr algn="r" rtl="1"/>
            <a:r>
              <a:rPr lang="fa-IR" b="1" dirty="0">
                <a:solidFill>
                  <a:schemeClr val="accent1"/>
                </a:solidFill>
              </a:rPr>
              <a:t>2- نقش سازمان های مردم نهاد در دستیابی به اهداف توسعه پایدار</a:t>
            </a:r>
          </a:p>
          <a:p>
            <a:pPr marL="285750" indent="-285750" algn="r" rtl="1">
              <a:buFontTx/>
              <a:buChar char="-"/>
            </a:pPr>
            <a:r>
              <a:rPr lang="fa-IR" sz="1800" dirty="0"/>
              <a:t>نظرات سمن های فرانسه و آلمان در اجرای اهداف توسعه پایدار و مقایسه آنها</a:t>
            </a:r>
          </a:p>
          <a:p>
            <a:pPr marL="285750" indent="-285750" algn="r" rtl="1">
              <a:buFontTx/>
              <a:buChar char="-"/>
            </a:pPr>
            <a:r>
              <a:rPr lang="fa-IR" sz="1800" dirty="0"/>
              <a:t>معرفی سمن ها در اجرای پروژه های مشارکتی اهداف توسعه پایدار با شرکت ها</a:t>
            </a:r>
            <a:endParaRPr lang="fa-IR" dirty="0"/>
          </a:p>
          <a:p>
            <a:pPr algn="r" rtl="1"/>
            <a:r>
              <a:rPr lang="fa-IR" dirty="0"/>
              <a:t>-   دعوت سازمان ملل از سازمان های غیر دولتی به مشارکت</a:t>
            </a:r>
          </a:p>
          <a:p>
            <a:pPr algn="r" rtl="1"/>
            <a:r>
              <a:rPr lang="fa-IR" dirty="0"/>
              <a:t>-   گزارش اهداف توسعه پایدار(سال 2020)</a:t>
            </a:r>
          </a:p>
          <a:p>
            <a:pPr algn="r" rtl="1"/>
            <a:endParaRPr lang="en-US" dirty="0"/>
          </a:p>
        </p:txBody>
      </p:sp>
    </p:spTree>
    <p:extLst>
      <p:ext uri="{BB962C8B-B14F-4D97-AF65-F5344CB8AC3E}">
        <p14:creationId xmlns:p14="http://schemas.microsoft.com/office/powerpoint/2010/main" val="18605485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8ECD2F9-6FFD-44B8-B337-AA5A82ABEC38}"/>
              </a:ext>
            </a:extLst>
          </p:cNvPr>
          <p:cNvSpPr txBox="1"/>
          <p:nvPr/>
        </p:nvSpPr>
        <p:spPr>
          <a:xfrm>
            <a:off x="0" y="814091"/>
            <a:ext cx="11700588" cy="6586418"/>
          </a:xfrm>
          <a:prstGeom prst="rect">
            <a:avLst/>
          </a:prstGeom>
          <a:noFill/>
        </p:spPr>
        <p:txBody>
          <a:bodyPr wrap="square">
            <a:spAutoFit/>
          </a:bodyPr>
          <a:lstStyle/>
          <a:p>
            <a:pPr algn="r" rtl="1"/>
            <a:r>
              <a:rPr lang="fa-IR" sz="2000" dirty="0"/>
              <a:t>     </a:t>
            </a:r>
          </a:p>
          <a:p>
            <a:pPr marL="457200" indent="-457200" algn="r" rtl="1">
              <a:buFont typeface="Arial" panose="020B0604020202020204" pitchFamily="34" charset="0"/>
              <a:buChar char="•"/>
            </a:pPr>
            <a:r>
              <a:rPr lang="fa-IR" sz="2000" dirty="0">
                <a:solidFill>
                  <a:srgbClr val="00B0F0"/>
                </a:solidFill>
              </a:rPr>
              <a:t>پرسش از دولت ها و پاسخگو کردن آنها در برابر مسئولیت های شان در راستای دستیابی به اهداف توسعه پایدار</a:t>
            </a:r>
          </a:p>
          <a:p>
            <a:pPr algn="r" rtl="1"/>
            <a:endParaRPr lang="fa-IR" sz="2000" dirty="0">
              <a:solidFill>
                <a:srgbClr val="00B0F0"/>
              </a:solidFill>
            </a:endParaRPr>
          </a:p>
          <a:p>
            <a:pPr marL="457200" indent="-457200" algn="r" rtl="1">
              <a:buFont typeface="Arial" panose="020B0604020202020204" pitchFamily="34" charset="0"/>
              <a:buChar char="•"/>
            </a:pPr>
            <a:r>
              <a:rPr lang="fa-IR" sz="2000" dirty="0">
                <a:solidFill>
                  <a:srgbClr val="00B0F0"/>
                </a:solidFill>
              </a:rPr>
              <a:t>پاسخگو کردن شرکت ها (دولتی و خصوصی) در برابر اثرات فعّالیت هایشان بر اهداف توسعه پایدار</a:t>
            </a:r>
          </a:p>
          <a:p>
            <a:pPr algn="r" rtl="1"/>
            <a:endParaRPr lang="fa-IR" sz="2000" dirty="0">
              <a:solidFill>
                <a:srgbClr val="00B0F0"/>
              </a:solidFill>
            </a:endParaRPr>
          </a:p>
          <a:p>
            <a:pPr marL="457200" indent="-457200" algn="r" rtl="1">
              <a:buFont typeface="Arial" panose="020B0604020202020204" pitchFamily="34" charset="0"/>
              <a:buChar char="•"/>
            </a:pPr>
            <a:r>
              <a:rPr lang="fa-IR" sz="2000" dirty="0"/>
              <a:t>افزایش آگاهی</a:t>
            </a:r>
            <a:r>
              <a:rPr lang="en-US" sz="2000" dirty="0"/>
              <a:t> </a:t>
            </a:r>
            <a:r>
              <a:rPr lang="fa-IR" sz="2000" dirty="0"/>
              <a:t> و توانایی های مرتبط با اهداف توسعه پایدار در ذینفعان مختلف</a:t>
            </a:r>
          </a:p>
          <a:p>
            <a:pPr algn="r" rtl="1"/>
            <a:endParaRPr lang="fa-IR" sz="2000" dirty="0"/>
          </a:p>
          <a:p>
            <a:pPr marL="457200" indent="-457200" algn="r" rtl="1">
              <a:buFont typeface="Arial" panose="020B0604020202020204" pitchFamily="34" charset="0"/>
              <a:buChar char="•"/>
            </a:pPr>
            <a:r>
              <a:rPr lang="fa-IR" sz="2000" dirty="0"/>
              <a:t>طراحی و اجرای پروژه ها به منظور رسیدن به اهداف توسعه پایدار</a:t>
            </a:r>
          </a:p>
          <a:p>
            <a:pPr algn="r" rtl="1"/>
            <a:endParaRPr lang="fa-IR" sz="2000" dirty="0"/>
          </a:p>
          <a:p>
            <a:pPr marL="457200" indent="-457200" algn="r" rtl="1">
              <a:buFont typeface="Arial" panose="020B0604020202020204" pitchFamily="34" charset="0"/>
              <a:buChar char="•"/>
            </a:pPr>
            <a:r>
              <a:rPr lang="fa-IR" sz="2000" dirty="0"/>
              <a:t>پایش و بررسی سیاست های دولت در رابطه با اهداف توسعه پایدار</a:t>
            </a:r>
          </a:p>
          <a:p>
            <a:pPr algn="r" rtl="1"/>
            <a:endParaRPr lang="fa-IR" sz="2000" dirty="0"/>
          </a:p>
          <a:p>
            <a:pPr marL="457200" indent="-457200" algn="r" rtl="1">
              <a:buFont typeface="Arial" panose="020B0604020202020204" pitchFamily="34" charset="0"/>
              <a:buChar char="•"/>
            </a:pPr>
            <a:r>
              <a:rPr lang="fa-IR" sz="2000" dirty="0"/>
              <a:t>جمع آوری داده ها برای پایش میزان حرکت در جهت اهداف توسعه پایدار</a:t>
            </a:r>
          </a:p>
          <a:p>
            <a:pPr algn="r" rtl="1"/>
            <a:endParaRPr lang="fa-IR" sz="2000" dirty="0"/>
          </a:p>
          <a:p>
            <a:pPr marL="457200" indent="-457200" algn="r" rtl="1">
              <a:buFont typeface="Arial" panose="020B0604020202020204" pitchFamily="34" charset="0"/>
              <a:buChar char="•"/>
            </a:pPr>
            <a:r>
              <a:rPr lang="fa-IR" sz="2000" dirty="0"/>
              <a:t>ارائه مشاوره و راهنمایی های تخصصی به دولت، شهرداری ها، شرکت ها و سایر ذینفعان درباره اهداف توسعه پایدار</a:t>
            </a:r>
          </a:p>
          <a:p>
            <a:pPr algn="r" rtl="1"/>
            <a:endParaRPr lang="fa-IR" sz="2000" dirty="0"/>
          </a:p>
          <a:p>
            <a:pPr marL="457200" indent="-457200" algn="r" rtl="1">
              <a:buFont typeface="Arial" panose="020B0604020202020204" pitchFamily="34" charset="0"/>
              <a:buChar char="•"/>
            </a:pPr>
            <a:r>
              <a:rPr lang="fa-IR" sz="2000" dirty="0"/>
              <a:t>ارزیابی پروژه های خود با استفاده از اهداف به عنوان ابزار ارزیابی پروژه ها (اطمینان در اثر گذاری مثبت بر اهداف و نداشتن اثرات منفی بر سایر اهداف)</a:t>
            </a:r>
            <a:endParaRPr lang="en-US" sz="2000" dirty="0"/>
          </a:p>
          <a:p>
            <a:pPr marL="457200" indent="-457200" algn="r" rtl="1">
              <a:buFont typeface="Arial" panose="020B0604020202020204" pitchFamily="34" charset="0"/>
              <a:buChar char="•"/>
            </a:pPr>
            <a:endParaRPr lang="fa-IR" sz="2000" dirty="0"/>
          </a:p>
          <a:p>
            <a:pPr marL="457200" indent="-457200" algn="r" rtl="1">
              <a:buFont typeface="Arial" panose="020B0604020202020204" pitchFamily="34" charset="0"/>
              <a:buChar char="•"/>
            </a:pPr>
            <a:endParaRPr lang="fa-IR" sz="2000" dirty="0"/>
          </a:p>
          <a:p>
            <a:endParaRPr lang="en-US" sz="1400" dirty="0"/>
          </a:p>
          <a:p>
            <a:endParaRPr lang="en-US" sz="1400" dirty="0"/>
          </a:p>
          <a:p>
            <a:r>
              <a:rPr lang="en-US" sz="1400" dirty="0"/>
              <a:t> </a:t>
            </a:r>
          </a:p>
        </p:txBody>
      </p:sp>
      <p:sp>
        <p:nvSpPr>
          <p:cNvPr id="5" name="TextBox 4">
            <a:extLst>
              <a:ext uri="{FF2B5EF4-FFF2-40B4-BE49-F238E27FC236}">
                <a16:creationId xmlns:a16="http://schemas.microsoft.com/office/drawing/2014/main" id="{E2508A69-34EC-41EB-9586-F3FC1816C34F}"/>
              </a:ext>
            </a:extLst>
          </p:cNvPr>
          <p:cNvSpPr txBox="1"/>
          <p:nvPr/>
        </p:nvSpPr>
        <p:spPr>
          <a:xfrm>
            <a:off x="3164827" y="203135"/>
            <a:ext cx="8535761" cy="461665"/>
          </a:xfrm>
          <a:prstGeom prst="rect">
            <a:avLst/>
          </a:prstGeom>
          <a:noFill/>
        </p:spPr>
        <p:txBody>
          <a:bodyPr wrap="square" rtlCol="0">
            <a:spAutoFit/>
          </a:bodyPr>
          <a:lstStyle/>
          <a:p>
            <a:pPr algn="r"/>
            <a:r>
              <a:rPr lang="fa-IR" sz="2400" b="1" dirty="0">
                <a:solidFill>
                  <a:schemeClr val="accent1"/>
                </a:solidFill>
              </a:rPr>
              <a:t>فعالیّت های سازمان های مردم نهاد (سَمَن ها) در دستیابی به اهداف توسعه پایدار</a:t>
            </a:r>
          </a:p>
        </p:txBody>
      </p:sp>
    </p:spTree>
    <p:extLst>
      <p:ext uri="{BB962C8B-B14F-4D97-AF65-F5344CB8AC3E}">
        <p14:creationId xmlns:p14="http://schemas.microsoft.com/office/powerpoint/2010/main" val="30700862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BFEAA4-1257-4B8F-BBD9-A52F0C6B34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55629"/>
            <a:ext cx="3746680" cy="883112"/>
          </a:xfrm>
          <a:prstGeom prst="rect">
            <a:avLst/>
          </a:prstGeom>
        </p:spPr>
      </p:pic>
      <p:sp>
        <p:nvSpPr>
          <p:cNvPr id="4" name="TextBox 3">
            <a:extLst>
              <a:ext uri="{FF2B5EF4-FFF2-40B4-BE49-F238E27FC236}">
                <a16:creationId xmlns:a16="http://schemas.microsoft.com/office/drawing/2014/main" id="{46662582-0A14-4334-9C13-56A3B702BE6A}"/>
              </a:ext>
            </a:extLst>
          </p:cNvPr>
          <p:cNvSpPr txBox="1"/>
          <p:nvPr/>
        </p:nvSpPr>
        <p:spPr>
          <a:xfrm>
            <a:off x="3429815" y="335520"/>
            <a:ext cx="8493711" cy="461665"/>
          </a:xfrm>
          <a:prstGeom prst="rect">
            <a:avLst/>
          </a:prstGeom>
          <a:noFill/>
        </p:spPr>
        <p:txBody>
          <a:bodyPr wrap="square" rtlCol="0">
            <a:spAutoFit/>
          </a:bodyPr>
          <a:lstStyle/>
          <a:p>
            <a:pPr algn="r" rtl="1"/>
            <a:r>
              <a:rPr lang="fa-IR" sz="2400" b="1" dirty="0">
                <a:solidFill>
                  <a:schemeClr val="accent1"/>
                </a:solidFill>
              </a:rPr>
              <a:t>نظرات سمن های فرانسه و آلمان در اجرای اهداف توسعه پایدار و مقایسه آنها</a:t>
            </a:r>
            <a:endParaRPr lang="en-US" sz="2400" b="1" dirty="0">
              <a:solidFill>
                <a:schemeClr val="accent1"/>
              </a:solidFill>
            </a:endParaRPr>
          </a:p>
        </p:txBody>
      </p:sp>
      <p:sp>
        <p:nvSpPr>
          <p:cNvPr id="10" name="TextBox 9">
            <a:extLst>
              <a:ext uri="{FF2B5EF4-FFF2-40B4-BE49-F238E27FC236}">
                <a16:creationId xmlns:a16="http://schemas.microsoft.com/office/drawing/2014/main" id="{66D1B7DC-8F4C-4C88-B474-7162FA40B45B}"/>
              </a:ext>
            </a:extLst>
          </p:cNvPr>
          <p:cNvSpPr txBox="1"/>
          <p:nvPr/>
        </p:nvSpPr>
        <p:spPr>
          <a:xfrm>
            <a:off x="1278294" y="1101012"/>
            <a:ext cx="10913706" cy="5016758"/>
          </a:xfrm>
          <a:prstGeom prst="rect">
            <a:avLst/>
          </a:prstGeom>
          <a:noFill/>
        </p:spPr>
        <p:txBody>
          <a:bodyPr wrap="square">
            <a:spAutoFit/>
          </a:bodyPr>
          <a:lstStyle/>
          <a:p>
            <a:pPr marL="285750" indent="-285750" algn="r" rtl="1">
              <a:buFont typeface="Arial" panose="020B0604020202020204" pitchFamily="34" charset="0"/>
              <a:buChar char="•"/>
            </a:pPr>
            <a:r>
              <a:rPr lang="fa-IR" sz="2000" dirty="0"/>
              <a:t>سمن های شرکت کننده در این مطالعه مهم ترین نقش خود را </a:t>
            </a:r>
            <a:r>
              <a:rPr lang="fa-IR" sz="2000" dirty="0">
                <a:solidFill>
                  <a:srgbClr val="FF0000"/>
                </a:solidFill>
              </a:rPr>
              <a:t>پاسخگو کردن دولت </a:t>
            </a:r>
            <a:r>
              <a:rPr lang="fa-IR" sz="2000" dirty="0"/>
              <a:t>در رابطه با اهداف توسعه پایدار دانسته اند.</a:t>
            </a:r>
          </a:p>
          <a:p>
            <a:pPr algn="r" rtl="1"/>
            <a:endParaRPr lang="fa-IR" sz="2000" dirty="0"/>
          </a:p>
          <a:p>
            <a:pPr marL="285750" indent="-285750" algn="r" rtl="1">
              <a:buFont typeface="Arial" panose="020B0604020202020204" pitchFamily="34" charset="0"/>
              <a:buChar char="•"/>
            </a:pPr>
            <a:r>
              <a:rPr lang="fa-IR" sz="2000" dirty="0"/>
              <a:t>مهم ترین فایده ای که اهداف توسعه پایدار برای سمن ها داشته است کمک در </a:t>
            </a:r>
            <a:r>
              <a:rPr lang="fa-IR" sz="2000" dirty="0">
                <a:solidFill>
                  <a:srgbClr val="FF0000"/>
                </a:solidFill>
              </a:rPr>
              <a:t>شکل گیری شبکه جدید و گسترده تر و فراتر از شبکه های معمول ( پروژه ای) از سمن ها </a:t>
            </a:r>
            <a:r>
              <a:rPr lang="fa-IR" sz="2000" dirty="0"/>
              <a:t>بوده است که منجر به اثر گذاری چشمگیر تر بر تصمیم گیران می شود – نمونه این شبکه در میان سمن های مختلف با فعالیت های متفاوت در راستای اهداف توسعه پایدار در</a:t>
            </a:r>
            <a:r>
              <a:rPr lang="fa-IR" sz="2000" dirty="0">
                <a:solidFill>
                  <a:srgbClr val="00B0F0"/>
                </a:solidFill>
              </a:rPr>
              <a:t> آلمان </a:t>
            </a:r>
            <a:r>
              <a:rPr lang="fa-IR" sz="2000" dirty="0"/>
              <a:t>شکل  گرفته – نمونه دیگر شبکه </a:t>
            </a:r>
            <a:r>
              <a:rPr lang="en-US" sz="2000" dirty="0"/>
              <a:t>SDG Watch Europe</a:t>
            </a:r>
            <a:r>
              <a:rPr lang="fa-IR" sz="2000" dirty="0"/>
              <a:t> از سمن ها در سطح اتحادیه اروپا است (بیش از 70 سمن از بخش ها و کشور های مختلف)</a:t>
            </a:r>
          </a:p>
          <a:p>
            <a:pPr algn="r" rtl="1"/>
            <a:endParaRPr lang="fa-IR" sz="2000" dirty="0"/>
          </a:p>
          <a:p>
            <a:pPr marL="285750" indent="-285750" algn="r" rtl="1">
              <a:buFont typeface="Arial" panose="020B0604020202020204" pitchFamily="34" charset="0"/>
              <a:buChar char="•"/>
            </a:pPr>
            <a:r>
              <a:rPr lang="fa-IR" sz="2000" dirty="0"/>
              <a:t>بیشتر سمن های این مطالعه اعلام کردند که اهداف توسعه پایدار به عنوان یک </a:t>
            </a:r>
            <a:r>
              <a:rPr lang="fa-IR" sz="2000" dirty="0">
                <a:solidFill>
                  <a:srgbClr val="FF0000"/>
                </a:solidFill>
              </a:rPr>
              <a:t>ابزار حمایتی </a:t>
            </a:r>
            <a:r>
              <a:rPr lang="fa-IR" sz="2000" dirty="0"/>
              <a:t>به مطالبات سمن ها </a:t>
            </a:r>
            <a:r>
              <a:rPr lang="fa-IR" sz="2000" dirty="0">
                <a:solidFill>
                  <a:srgbClr val="FF0000"/>
                </a:solidFill>
              </a:rPr>
              <a:t>مشروعیت و اعتبار</a:t>
            </a:r>
            <a:r>
              <a:rPr lang="fa-IR" sz="2000" dirty="0"/>
              <a:t> </a:t>
            </a:r>
            <a:r>
              <a:rPr lang="fa-IR" sz="2000" dirty="0">
                <a:solidFill>
                  <a:srgbClr val="FF0000"/>
                </a:solidFill>
              </a:rPr>
              <a:t>بیشتری</a:t>
            </a:r>
            <a:r>
              <a:rPr lang="fa-IR" sz="2000" dirty="0"/>
              <a:t> بخشیده است.</a:t>
            </a:r>
          </a:p>
          <a:p>
            <a:pPr algn="r" rtl="1"/>
            <a:endParaRPr lang="fa-IR" sz="2000" dirty="0"/>
          </a:p>
          <a:p>
            <a:pPr marL="285750" indent="-285750" algn="r" rtl="1">
              <a:buFont typeface="Arial" panose="020B0604020202020204" pitchFamily="34" charset="0"/>
              <a:buChar char="•"/>
            </a:pPr>
            <a:r>
              <a:rPr lang="fa-IR" sz="2000" dirty="0"/>
              <a:t>بیشتر سمن ها از </a:t>
            </a:r>
            <a:r>
              <a:rPr lang="fa-IR" sz="2000" dirty="0">
                <a:solidFill>
                  <a:srgbClr val="FF0000"/>
                </a:solidFill>
              </a:rPr>
              <a:t>اصول مهم و پیام اصلی  اهداف توسعه پایدار </a:t>
            </a:r>
            <a:r>
              <a:rPr lang="fa-IR" sz="2000" dirty="0"/>
              <a:t>استفاده کرده اند. سمن های فعال در حوزه اجتماعی  اصل </a:t>
            </a:r>
          </a:p>
          <a:p>
            <a:pPr marL="285750" indent="-285750" algn="r" rtl="1">
              <a:buFont typeface="Arial" panose="020B0604020202020204" pitchFamily="34" charset="0"/>
              <a:buChar char="•"/>
            </a:pPr>
            <a:r>
              <a:rPr lang="fa-IR" sz="2000" dirty="0"/>
              <a:t>" کسی را نادیده نگیرید" و سمن های محیط زیستی اصل "در استفاده از منابع طبیعی محدودیت وجود دارد" و توجه به </a:t>
            </a:r>
          </a:p>
          <a:p>
            <a:pPr marL="285750" indent="-285750" algn="r" rtl="1">
              <a:buFont typeface="Arial" panose="020B0604020202020204" pitchFamily="34" charset="0"/>
              <a:buChar char="•"/>
            </a:pPr>
            <a:r>
              <a:rPr lang="fa-IR" sz="2000" dirty="0"/>
              <a:t>"چارچوب مرزهای سیاره ای"  را در کار خود استفاده کرده اند. </a:t>
            </a:r>
          </a:p>
          <a:p>
            <a:pPr marL="285750" indent="-285750" algn="r" rtl="1">
              <a:buFont typeface="Arial" panose="020B0604020202020204" pitchFamily="34" charset="0"/>
              <a:buChar char="•"/>
            </a:pPr>
            <a:endParaRPr lang="en-US" sz="2000" dirty="0"/>
          </a:p>
          <a:p>
            <a:pPr marL="285750" indent="-285750" algn="r" rtl="1">
              <a:buFont typeface="Arial" panose="020B0604020202020204" pitchFamily="34" charset="0"/>
              <a:buChar char="•"/>
            </a:pPr>
            <a:r>
              <a:rPr lang="fa-IR" sz="2000" dirty="0"/>
              <a:t>تعدادی از سمن ها به جای استفاده از اصول کلی با استفاده از اهداف خُرد و شاخص ها به طور خاص، </a:t>
            </a:r>
            <a:r>
              <a:rPr lang="fa-IR" sz="2000" dirty="0">
                <a:solidFill>
                  <a:srgbClr val="FF0000"/>
                </a:solidFill>
              </a:rPr>
              <a:t>موضوعات ملموس تری </a:t>
            </a:r>
            <a:r>
              <a:rPr lang="fa-IR" sz="2000" dirty="0"/>
              <a:t>را مطرح کرده اند. </a:t>
            </a:r>
            <a:endParaRPr lang="en-US" sz="2000" dirty="0"/>
          </a:p>
        </p:txBody>
      </p:sp>
      <p:pic>
        <p:nvPicPr>
          <p:cNvPr id="2052" name="Picture 4" descr="SDG Watch Europe | End FGM">
            <a:extLst>
              <a:ext uri="{FF2B5EF4-FFF2-40B4-BE49-F238E27FC236}">
                <a16:creationId xmlns:a16="http://schemas.microsoft.com/office/drawing/2014/main" id="{7B9ADB30-D688-4EB8-A199-C0E2656777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43404"/>
            <a:ext cx="1652115" cy="1574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42158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86C7227-7352-4947-AA23-FF702629D5D3}"/>
              </a:ext>
            </a:extLst>
          </p:cNvPr>
          <p:cNvSpPr txBox="1"/>
          <p:nvPr/>
        </p:nvSpPr>
        <p:spPr>
          <a:xfrm>
            <a:off x="3508310" y="389167"/>
            <a:ext cx="8110634" cy="461665"/>
          </a:xfrm>
          <a:prstGeom prst="rect">
            <a:avLst/>
          </a:prstGeom>
          <a:noFill/>
        </p:spPr>
        <p:txBody>
          <a:bodyPr wrap="square">
            <a:spAutoFit/>
          </a:bodyPr>
          <a:lstStyle/>
          <a:p>
            <a:pPr algn="r" rtl="1"/>
            <a:r>
              <a:rPr lang="fa-IR" sz="2400" b="1" dirty="0">
                <a:solidFill>
                  <a:schemeClr val="accent1"/>
                </a:solidFill>
              </a:rPr>
              <a:t>نظرات سمن های فرانسه و آلمان در اجرای اهداف توسعه پایدار و مقایسه آنها </a:t>
            </a:r>
            <a:endParaRPr lang="en-US" sz="2400" b="1" dirty="0">
              <a:solidFill>
                <a:schemeClr val="accent1"/>
              </a:solidFill>
            </a:endParaRPr>
          </a:p>
        </p:txBody>
      </p:sp>
      <p:sp>
        <p:nvSpPr>
          <p:cNvPr id="4" name="TextBox 3">
            <a:extLst>
              <a:ext uri="{FF2B5EF4-FFF2-40B4-BE49-F238E27FC236}">
                <a16:creationId xmlns:a16="http://schemas.microsoft.com/office/drawing/2014/main" id="{55EF2935-F38D-4477-B083-5FEAB1C50BB6}"/>
              </a:ext>
            </a:extLst>
          </p:cNvPr>
          <p:cNvSpPr txBox="1"/>
          <p:nvPr/>
        </p:nvSpPr>
        <p:spPr>
          <a:xfrm>
            <a:off x="1628582" y="1117961"/>
            <a:ext cx="10207689" cy="4985980"/>
          </a:xfrm>
          <a:prstGeom prst="rect">
            <a:avLst/>
          </a:prstGeom>
          <a:noFill/>
        </p:spPr>
        <p:txBody>
          <a:bodyPr wrap="square" rtlCol="0">
            <a:spAutoFit/>
          </a:bodyPr>
          <a:lstStyle/>
          <a:p>
            <a:pPr marL="285750" indent="-285750" algn="r" rtl="1">
              <a:buFont typeface="Arial" panose="020B0604020202020204" pitchFamily="34" charset="0"/>
              <a:buChar char="•"/>
            </a:pPr>
            <a:r>
              <a:rPr lang="fa-IR" sz="2000" dirty="0"/>
              <a:t>استفاده سمن ها از اهداف توسعه پایدار در پروژه ها بستگی به سازمان هایی که منابع مالی آنها را تامین میکنند نیز دارد. در </a:t>
            </a:r>
            <a:r>
              <a:rPr lang="fa-IR" sz="2000" dirty="0">
                <a:solidFill>
                  <a:srgbClr val="00B050"/>
                </a:solidFill>
              </a:rPr>
              <a:t>فرانسه</a:t>
            </a:r>
            <a:r>
              <a:rPr lang="fa-IR" sz="2000" dirty="0"/>
              <a:t> سمن ها با </a:t>
            </a:r>
            <a:r>
              <a:rPr lang="fa-IR" sz="2000" dirty="0">
                <a:solidFill>
                  <a:srgbClr val="FF0000"/>
                </a:solidFill>
              </a:rPr>
              <a:t>چالش زیادی برای تامین منابع مالی</a:t>
            </a:r>
            <a:r>
              <a:rPr lang="fa-IR" sz="2000" dirty="0"/>
              <a:t> پروژه های اطلاع رسانی درباره اهداف توسعه پایدار روبرو هستند</a:t>
            </a:r>
            <a:r>
              <a:rPr lang="en-US" sz="2000" dirty="0"/>
              <a:t>.</a:t>
            </a:r>
            <a:endParaRPr lang="fa-IR" sz="2000" dirty="0"/>
          </a:p>
          <a:p>
            <a:pPr marL="285750" indent="-285750" algn="r" rtl="1">
              <a:buFont typeface="Arial" panose="020B0604020202020204" pitchFamily="34" charset="0"/>
              <a:buChar char="•"/>
            </a:pPr>
            <a:endParaRPr lang="fa-IR" sz="2000" dirty="0"/>
          </a:p>
          <a:p>
            <a:pPr marL="285750" indent="-285750" algn="r" rtl="1">
              <a:buFont typeface="Arial" panose="020B0604020202020204" pitchFamily="34" charset="0"/>
              <a:buChar char="•"/>
            </a:pPr>
            <a:r>
              <a:rPr lang="fa-IR" sz="2000" dirty="0"/>
              <a:t>اصلی ترین توجیه سمن ها در کار نکردن روی پروژه های مرتبط با اهداف توسعه پایدار، </a:t>
            </a:r>
            <a:r>
              <a:rPr lang="fa-IR" sz="2000" dirty="0">
                <a:solidFill>
                  <a:srgbClr val="FF0000"/>
                </a:solidFill>
              </a:rPr>
              <a:t>نبود منابع کافی مانند پول و زمان </a:t>
            </a:r>
            <a:r>
              <a:rPr lang="fa-IR" sz="2000" dirty="0"/>
              <a:t>بوده است. </a:t>
            </a:r>
          </a:p>
          <a:p>
            <a:pPr marL="285750" indent="-285750" algn="r" rtl="1">
              <a:buFont typeface="Arial" panose="020B0604020202020204" pitchFamily="34" charset="0"/>
              <a:buChar char="•"/>
            </a:pPr>
            <a:endParaRPr lang="fa-IR" sz="2000" dirty="0"/>
          </a:p>
          <a:p>
            <a:pPr marL="285750" indent="-285750" algn="r" rtl="1">
              <a:buFont typeface="Arial" panose="020B0604020202020204" pitchFamily="34" charset="0"/>
              <a:buChar char="•"/>
            </a:pPr>
            <a:r>
              <a:rPr lang="fa-IR" sz="2000" dirty="0">
                <a:solidFill>
                  <a:srgbClr val="FF0000"/>
                </a:solidFill>
              </a:rPr>
              <a:t>رابطه</a:t>
            </a:r>
            <a:r>
              <a:rPr lang="fa-IR" sz="2000" dirty="0"/>
              <a:t> میزان اهمیت اهداف توسعه پایدار برای دولت و میزان اهمیت اهداف برای سمن ها </a:t>
            </a:r>
            <a:r>
              <a:rPr lang="fa-IR" sz="2000" dirty="0">
                <a:solidFill>
                  <a:srgbClr val="FF0000"/>
                </a:solidFill>
              </a:rPr>
              <a:t>دو سویه </a:t>
            </a:r>
            <a:r>
              <a:rPr lang="fa-IR" sz="2000" dirty="0"/>
              <a:t>است.</a:t>
            </a:r>
          </a:p>
          <a:p>
            <a:pPr algn="r" rtl="1"/>
            <a:r>
              <a:rPr lang="fa-IR" sz="2000" dirty="0"/>
              <a:t>    (این رابطه دو سویه میان دولت و سمن ها در </a:t>
            </a:r>
            <a:r>
              <a:rPr lang="fa-IR" sz="2000" dirty="0">
                <a:solidFill>
                  <a:srgbClr val="00B050"/>
                </a:solidFill>
              </a:rPr>
              <a:t>فرانسه </a:t>
            </a:r>
            <a:r>
              <a:rPr lang="fa-IR" sz="2000" dirty="0"/>
              <a:t>ضعیف تر از </a:t>
            </a:r>
            <a:r>
              <a:rPr lang="fa-IR" sz="2000" dirty="0">
                <a:solidFill>
                  <a:srgbClr val="00B0F0"/>
                </a:solidFill>
              </a:rPr>
              <a:t>آلمان </a:t>
            </a:r>
            <a:r>
              <a:rPr lang="fa-IR" sz="2000" dirty="0"/>
              <a:t>است)</a:t>
            </a:r>
            <a:endParaRPr lang="en-US" sz="2000" dirty="0"/>
          </a:p>
          <a:p>
            <a:pPr marL="285750" indent="-285750" algn="r" rtl="1">
              <a:buFont typeface="Arial" panose="020B0604020202020204" pitchFamily="34" charset="0"/>
              <a:buChar char="•"/>
            </a:pPr>
            <a:endParaRPr lang="fa-IR" sz="2000" dirty="0"/>
          </a:p>
          <a:p>
            <a:pPr marL="285750" indent="-285750" algn="r" rtl="1">
              <a:buFont typeface="Arial" panose="020B0604020202020204" pitchFamily="34" charset="0"/>
              <a:buChar char="•"/>
            </a:pPr>
            <a:r>
              <a:rPr lang="fa-IR" sz="2000" dirty="0"/>
              <a:t>سمن های ملّی و محلّی در مقایسه با سمن هایی که فعّالیت های بین المللی دارند، اطلاعات بسیار کمتری درباره اهداف توسعه پایدار دارند. </a:t>
            </a:r>
            <a:endParaRPr lang="en-US" sz="2000" dirty="0"/>
          </a:p>
          <a:p>
            <a:pPr marL="285750" indent="-285750" algn="r" rtl="1">
              <a:buFont typeface="Arial" panose="020B0604020202020204" pitchFamily="34" charset="0"/>
              <a:buChar char="•"/>
            </a:pPr>
            <a:endParaRPr lang="fa-IR" sz="2000" dirty="0"/>
          </a:p>
          <a:p>
            <a:pPr marL="285750" indent="-285750" algn="r" rtl="1">
              <a:buFont typeface="Arial" panose="020B0604020202020204" pitchFamily="34" charset="0"/>
              <a:buChar char="•"/>
            </a:pPr>
            <a:r>
              <a:rPr lang="fa-IR" sz="2000" dirty="0"/>
              <a:t>در</a:t>
            </a:r>
            <a:r>
              <a:rPr lang="fa-IR" sz="2000" dirty="0">
                <a:solidFill>
                  <a:srgbClr val="00B0F0"/>
                </a:solidFill>
              </a:rPr>
              <a:t>آلمان</a:t>
            </a:r>
            <a:r>
              <a:rPr lang="fa-IR" sz="2000" dirty="0"/>
              <a:t> فضای فعّالیت سیاسی بیشتری به سمن ها در راستای اهداف توسعه پایدار داده شده است (دعوت از سمن ها در همفکری برای تعیین استراتژی توسعه پایدار </a:t>
            </a:r>
            <a:r>
              <a:rPr lang="fa-IR" sz="2000" dirty="0">
                <a:solidFill>
                  <a:srgbClr val="00B0F0"/>
                </a:solidFill>
              </a:rPr>
              <a:t>آلمان</a:t>
            </a:r>
            <a:r>
              <a:rPr lang="fa-IR" sz="2000" dirty="0"/>
              <a:t>)</a:t>
            </a:r>
          </a:p>
          <a:p>
            <a:pPr marL="285750" indent="-285750" algn="r" rtl="1">
              <a:buFont typeface="Arial" panose="020B0604020202020204" pitchFamily="34" charset="0"/>
              <a:buChar char="•"/>
            </a:pPr>
            <a:endParaRPr lang="en-US" dirty="0"/>
          </a:p>
        </p:txBody>
      </p:sp>
      <p:pic>
        <p:nvPicPr>
          <p:cNvPr id="1026" name="Picture 2" descr="Employee Feedback Loops - Business 2 Community">
            <a:extLst>
              <a:ext uri="{FF2B5EF4-FFF2-40B4-BE49-F238E27FC236}">
                <a16:creationId xmlns:a16="http://schemas.microsoft.com/office/drawing/2014/main" id="{BE06A8FA-536C-46B8-B7DE-5B0AA054E0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22" y="2677886"/>
            <a:ext cx="2758478" cy="1540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8850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3A6DC53-92AF-4A16-A034-068E821B44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7840" y="1300882"/>
            <a:ext cx="5694160" cy="4482070"/>
          </a:xfrm>
          <a:prstGeom prst="rect">
            <a:avLst/>
          </a:prstGeom>
        </p:spPr>
      </p:pic>
      <p:pic>
        <p:nvPicPr>
          <p:cNvPr id="5" name="Picture 4">
            <a:extLst>
              <a:ext uri="{FF2B5EF4-FFF2-40B4-BE49-F238E27FC236}">
                <a16:creationId xmlns:a16="http://schemas.microsoft.com/office/drawing/2014/main" id="{5797BEC6-9FB0-44FD-AD22-F9EBFC8C25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06" y="1427585"/>
            <a:ext cx="6277264" cy="4223681"/>
          </a:xfrm>
          <a:prstGeom prst="rect">
            <a:avLst/>
          </a:prstGeom>
        </p:spPr>
      </p:pic>
      <p:sp>
        <p:nvSpPr>
          <p:cNvPr id="6" name="TextBox 5">
            <a:extLst>
              <a:ext uri="{FF2B5EF4-FFF2-40B4-BE49-F238E27FC236}">
                <a16:creationId xmlns:a16="http://schemas.microsoft.com/office/drawing/2014/main" id="{7983A2BD-BF3C-4AEF-8A0E-B7479959C84A}"/>
              </a:ext>
            </a:extLst>
          </p:cNvPr>
          <p:cNvSpPr txBox="1"/>
          <p:nvPr/>
        </p:nvSpPr>
        <p:spPr>
          <a:xfrm>
            <a:off x="3620279" y="319869"/>
            <a:ext cx="8401356" cy="461665"/>
          </a:xfrm>
          <a:prstGeom prst="rect">
            <a:avLst/>
          </a:prstGeom>
          <a:noFill/>
        </p:spPr>
        <p:txBody>
          <a:bodyPr wrap="square" rtlCol="0">
            <a:spAutoFit/>
          </a:bodyPr>
          <a:lstStyle/>
          <a:p>
            <a:pPr algn="r"/>
            <a:r>
              <a:rPr lang="fa-IR" dirty="0"/>
              <a:t> </a:t>
            </a:r>
            <a:r>
              <a:rPr lang="fa-IR" sz="2400" b="1" dirty="0">
                <a:solidFill>
                  <a:schemeClr val="accent1"/>
                </a:solidFill>
              </a:rPr>
              <a:t>معرفی سمن ها در اجرای پروژه های مشارکتی اهداف توسعه پایدار با شرکت ها  </a:t>
            </a:r>
            <a:endParaRPr lang="en-US" sz="2400" b="1" dirty="0">
              <a:solidFill>
                <a:schemeClr val="accent1"/>
              </a:solidFill>
            </a:endParaRPr>
          </a:p>
        </p:txBody>
      </p:sp>
      <p:sp>
        <p:nvSpPr>
          <p:cNvPr id="2" name="Oval 1">
            <a:extLst>
              <a:ext uri="{FF2B5EF4-FFF2-40B4-BE49-F238E27FC236}">
                <a16:creationId xmlns:a16="http://schemas.microsoft.com/office/drawing/2014/main" id="{0D423DC8-71A3-43A0-B834-D3507B7D0288}"/>
              </a:ext>
            </a:extLst>
          </p:cNvPr>
          <p:cNvSpPr/>
          <p:nvPr/>
        </p:nvSpPr>
        <p:spPr>
          <a:xfrm>
            <a:off x="345233" y="2423532"/>
            <a:ext cx="923731" cy="867747"/>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2E24C528-B876-48E0-85AD-D35C4E3387DC}"/>
              </a:ext>
            </a:extLst>
          </p:cNvPr>
          <p:cNvCxnSpPr>
            <a:cxnSpLocks/>
          </p:cNvCxnSpPr>
          <p:nvPr/>
        </p:nvCxnSpPr>
        <p:spPr>
          <a:xfrm flipH="1" flipV="1">
            <a:off x="1181147" y="3153747"/>
            <a:ext cx="4101581" cy="232956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9E3D0ED-060F-4C25-989A-0E0963F45C8E}"/>
              </a:ext>
            </a:extLst>
          </p:cNvPr>
          <p:cNvSpPr txBox="1"/>
          <p:nvPr/>
        </p:nvSpPr>
        <p:spPr>
          <a:xfrm>
            <a:off x="5038530" y="5483314"/>
            <a:ext cx="1607976" cy="369332"/>
          </a:xfrm>
          <a:prstGeom prst="rect">
            <a:avLst/>
          </a:prstGeom>
          <a:noFill/>
        </p:spPr>
        <p:txBody>
          <a:bodyPr wrap="square" rtlCol="0">
            <a:spAutoFit/>
          </a:bodyPr>
          <a:lstStyle/>
          <a:p>
            <a:pPr algn="l" rtl="1"/>
            <a:r>
              <a:rPr lang="fa-IR" b="1" dirty="0">
                <a:solidFill>
                  <a:schemeClr val="accent1"/>
                </a:solidFill>
              </a:rPr>
              <a:t>مشق دوّم!</a:t>
            </a:r>
            <a:endParaRPr lang="en-US" b="1" dirty="0">
              <a:solidFill>
                <a:schemeClr val="accent1"/>
              </a:solidFill>
            </a:endParaRPr>
          </a:p>
        </p:txBody>
      </p:sp>
    </p:spTree>
    <p:extLst>
      <p:ext uri="{BB962C8B-B14F-4D97-AF65-F5344CB8AC3E}">
        <p14:creationId xmlns:p14="http://schemas.microsoft.com/office/powerpoint/2010/main" val="11163685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9D0BEC5-9731-402B-BAB9-4B41229E08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4198" y="62146"/>
            <a:ext cx="4659578" cy="3551068"/>
          </a:xfrm>
          <a:prstGeom prst="rect">
            <a:avLst/>
          </a:prstGeom>
        </p:spPr>
      </p:pic>
      <p:sp>
        <p:nvSpPr>
          <p:cNvPr id="4" name="TextBox 3">
            <a:extLst>
              <a:ext uri="{FF2B5EF4-FFF2-40B4-BE49-F238E27FC236}">
                <a16:creationId xmlns:a16="http://schemas.microsoft.com/office/drawing/2014/main" id="{B76BE13A-BC09-45AB-A8C3-CA1D63403A64}"/>
              </a:ext>
            </a:extLst>
          </p:cNvPr>
          <p:cNvSpPr txBox="1"/>
          <p:nvPr/>
        </p:nvSpPr>
        <p:spPr>
          <a:xfrm>
            <a:off x="479394" y="1287262"/>
            <a:ext cx="2618913" cy="1754326"/>
          </a:xfrm>
          <a:prstGeom prst="rect">
            <a:avLst/>
          </a:prstGeom>
          <a:noFill/>
        </p:spPr>
        <p:txBody>
          <a:bodyPr wrap="square" rtlCol="0">
            <a:spAutoFit/>
          </a:bodyPr>
          <a:lstStyle/>
          <a:p>
            <a:r>
              <a:rPr lang="en-US" dirty="0">
                <a:hlinkClick r:id="rId3"/>
              </a:rPr>
              <a:t>www.ngomg.org</a:t>
            </a:r>
            <a:endParaRPr lang="en-US" dirty="0"/>
          </a:p>
          <a:p>
            <a:endParaRPr lang="en-US" dirty="0"/>
          </a:p>
          <a:p>
            <a:r>
              <a:rPr lang="en-US" b="0" i="0" dirty="0">
                <a:solidFill>
                  <a:srgbClr val="FFFFFF"/>
                </a:solidFill>
                <a:effectLst/>
                <a:latin typeface="itc-avant-garde-gothic-pro"/>
                <a:hlinkClick r:id="rId4"/>
              </a:rPr>
              <a:t>Anis Brik</a:t>
            </a:r>
            <a:endParaRPr lang="en-US" b="0" i="0" dirty="0">
              <a:solidFill>
                <a:srgbClr val="FFFFFF"/>
              </a:solidFill>
              <a:effectLst/>
              <a:latin typeface="itc-avant-garde-gothic-pro"/>
            </a:endParaRPr>
          </a:p>
          <a:p>
            <a:endParaRPr lang="en-US" dirty="0">
              <a:solidFill>
                <a:srgbClr val="FFFFFF"/>
              </a:solidFill>
              <a:latin typeface="itc-avant-garde-gothic-pro"/>
            </a:endParaRPr>
          </a:p>
          <a:p>
            <a:r>
              <a:rPr lang="en-US" dirty="0"/>
              <a:t>anisdago@gmail.com </a:t>
            </a:r>
          </a:p>
          <a:p>
            <a:endParaRPr lang="en-US" dirty="0"/>
          </a:p>
        </p:txBody>
      </p:sp>
      <p:pic>
        <p:nvPicPr>
          <p:cNvPr id="6" name="Picture 5">
            <a:extLst>
              <a:ext uri="{FF2B5EF4-FFF2-40B4-BE49-F238E27FC236}">
                <a16:creationId xmlns:a16="http://schemas.microsoft.com/office/drawing/2014/main" id="{CA04C301-1249-4199-AEF0-FAAA4BB499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56155" y="3613213"/>
            <a:ext cx="7279689" cy="3092862"/>
          </a:xfrm>
          <a:prstGeom prst="rect">
            <a:avLst/>
          </a:prstGeom>
        </p:spPr>
      </p:pic>
      <p:pic>
        <p:nvPicPr>
          <p:cNvPr id="8" name="Picture 7">
            <a:extLst>
              <a:ext uri="{FF2B5EF4-FFF2-40B4-BE49-F238E27FC236}">
                <a16:creationId xmlns:a16="http://schemas.microsoft.com/office/drawing/2014/main" id="{DB5951F1-F520-473F-A68C-AD1F57BB210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24583" y="4924447"/>
            <a:ext cx="5267417" cy="749281"/>
          </a:xfrm>
          <a:prstGeom prst="rect">
            <a:avLst/>
          </a:prstGeom>
        </p:spPr>
      </p:pic>
      <p:cxnSp>
        <p:nvCxnSpPr>
          <p:cNvPr id="10" name="Straight Arrow Connector 9">
            <a:extLst>
              <a:ext uri="{FF2B5EF4-FFF2-40B4-BE49-F238E27FC236}">
                <a16:creationId xmlns:a16="http://schemas.microsoft.com/office/drawing/2014/main" id="{00815CFD-8C02-4E68-8B11-B0FC6D75F663}"/>
              </a:ext>
            </a:extLst>
          </p:cNvPr>
          <p:cNvCxnSpPr/>
          <p:nvPr/>
        </p:nvCxnSpPr>
        <p:spPr>
          <a:xfrm>
            <a:off x="6498454" y="5291091"/>
            <a:ext cx="426129"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E809BFA-267E-48B8-A1D8-CE11ABB66ED4}"/>
              </a:ext>
            </a:extLst>
          </p:cNvPr>
          <p:cNvSpPr txBox="1"/>
          <p:nvPr/>
        </p:nvSpPr>
        <p:spPr>
          <a:xfrm>
            <a:off x="7856315" y="1287262"/>
            <a:ext cx="4335685" cy="1754326"/>
          </a:xfrm>
          <a:prstGeom prst="rect">
            <a:avLst/>
          </a:prstGeom>
          <a:noFill/>
        </p:spPr>
        <p:txBody>
          <a:bodyPr wrap="square" rtlCol="0">
            <a:spAutoFit/>
          </a:bodyPr>
          <a:lstStyle/>
          <a:p>
            <a:r>
              <a:rPr lang="en-US" b="0" i="0" dirty="0">
                <a:solidFill>
                  <a:srgbClr val="666666"/>
                </a:solidFill>
                <a:effectLst/>
                <a:latin typeface="Noto sans" panose="020B0502040504020204" pitchFamily="34" charset="0"/>
              </a:rPr>
              <a:t>The </a:t>
            </a:r>
            <a:r>
              <a:rPr lang="en-US" b="0" i="0" u="sng" dirty="0">
                <a:solidFill>
                  <a:srgbClr val="007FAD"/>
                </a:solidFill>
                <a:effectLst/>
                <a:latin typeface="Noto sans" panose="020B0502040504020204" pitchFamily="34" charset="0"/>
                <a:hlinkClick r:id="rId7"/>
              </a:rPr>
              <a:t>NGO Major Group</a:t>
            </a:r>
            <a:r>
              <a:rPr lang="en-US" b="0" i="0" dirty="0">
                <a:solidFill>
                  <a:srgbClr val="666666"/>
                </a:solidFill>
                <a:effectLst/>
                <a:latin typeface="Noto sans" panose="020B0502040504020204" pitchFamily="34" charset="0"/>
              </a:rPr>
              <a:t> supports and </a:t>
            </a:r>
            <a:r>
              <a:rPr lang="en-US" b="0" i="0" dirty="0">
                <a:solidFill>
                  <a:srgbClr val="666666"/>
                </a:solidFill>
                <a:effectLst/>
                <a:highlight>
                  <a:srgbClr val="FFFF00"/>
                </a:highlight>
                <a:latin typeface="Noto sans" panose="020B0502040504020204" pitchFamily="34" charset="0"/>
              </a:rPr>
              <a:t>facilitates the participation of non-governmental organizations (NGOs)</a:t>
            </a:r>
            <a:r>
              <a:rPr lang="en-US" b="0" i="0" dirty="0">
                <a:solidFill>
                  <a:srgbClr val="666666"/>
                </a:solidFill>
                <a:effectLst/>
                <a:latin typeface="Noto sans" panose="020B0502040504020204" pitchFamily="34" charset="0"/>
              </a:rPr>
              <a:t> in the processes directly and indirectly related to the High-Level Political Forum on Sustainable Development.</a:t>
            </a:r>
            <a:endParaRPr lang="en-US" dirty="0"/>
          </a:p>
        </p:txBody>
      </p:sp>
      <p:sp>
        <p:nvSpPr>
          <p:cNvPr id="2" name="TextBox 1">
            <a:extLst>
              <a:ext uri="{FF2B5EF4-FFF2-40B4-BE49-F238E27FC236}">
                <a16:creationId xmlns:a16="http://schemas.microsoft.com/office/drawing/2014/main" id="{0AFBBD17-06E2-4F20-90DC-1374CF5B15E4}"/>
              </a:ext>
            </a:extLst>
          </p:cNvPr>
          <p:cNvSpPr txBox="1"/>
          <p:nvPr/>
        </p:nvSpPr>
        <p:spPr>
          <a:xfrm>
            <a:off x="5925683" y="211149"/>
            <a:ext cx="6058255" cy="461665"/>
          </a:xfrm>
          <a:prstGeom prst="rect">
            <a:avLst/>
          </a:prstGeom>
          <a:noFill/>
        </p:spPr>
        <p:txBody>
          <a:bodyPr wrap="square" rtlCol="0">
            <a:spAutoFit/>
          </a:bodyPr>
          <a:lstStyle/>
          <a:p>
            <a:pPr algn="r" rtl="1"/>
            <a:r>
              <a:rPr lang="fa-IR" sz="2400" b="1" dirty="0">
                <a:solidFill>
                  <a:schemeClr val="accent1"/>
                </a:solidFill>
              </a:rPr>
              <a:t>دعوت سازمان ملل از سازمان های غیر دولتی به مشارکت </a:t>
            </a:r>
            <a:endParaRPr lang="en-US" sz="2400" b="1" dirty="0">
              <a:solidFill>
                <a:schemeClr val="accent1"/>
              </a:solidFill>
            </a:endParaRPr>
          </a:p>
        </p:txBody>
      </p:sp>
    </p:spTree>
    <p:extLst>
      <p:ext uri="{BB962C8B-B14F-4D97-AF65-F5344CB8AC3E}">
        <p14:creationId xmlns:p14="http://schemas.microsoft.com/office/powerpoint/2010/main" val="38422890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4C4C864-EB19-430B-BD86-D112F4194D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481" y="279684"/>
            <a:ext cx="11899037" cy="4166600"/>
          </a:xfrm>
          <a:prstGeom prst="rect">
            <a:avLst/>
          </a:prstGeom>
        </p:spPr>
      </p:pic>
      <p:pic>
        <p:nvPicPr>
          <p:cNvPr id="5" name="Picture 4">
            <a:extLst>
              <a:ext uri="{FF2B5EF4-FFF2-40B4-BE49-F238E27FC236}">
                <a16:creationId xmlns:a16="http://schemas.microsoft.com/office/drawing/2014/main" id="{E73A1E01-7EBF-4459-AE2B-C6456CBAA0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6442" y="3876346"/>
            <a:ext cx="6539115" cy="2981654"/>
          </a:xfrm>
          <a:prstGeom prst="rect">
            <a:avLst/>
          </a:prstGeom>
        </p:spPr>
      </p:pic>
    </p:spTree>
    <p:extLst>
      <p:ext uri="{BB962C8B-B14F-4D97-AF65-F5344CB8AC3E}">
        <p14:creationId xmlns:p14="http://schemas.microsoft.com/office/powerpoint/2010/main" val="18601613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840356-4146-4D0F-AB61-DD4ED966B7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5072" y="294359"/>
            <a:ext cx="4189121" cy="6013135"/>
          </a:xfrm>
          <a:prstGeom prst="rect">
            <a:avLst/>
          </a:prstGeom>
        </p:spPr>
      </p:pic>
      <p:pic>
        <p:nvPicPr>
          <p:cNvPr id="5" name="Picture 4">
            <a:extLst>
              <a:ext uri="{FF2B5EF4-FFF2-40B4-BE49-F238E27FC236}">
                <a16:creationId xmlns:a16="http://schemas.microsoft.com/office/drawing/2014/main" id="{17A10FD3-A3F1-46C2-9C97-74147332EC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7807" y="294359"/>
            <a:ext cx="2867828" cy="4089310"/>
          </a:xfrm>
          <a:prstGeom prst="rect">
            <a:avLst/>
          </a:prstGeom>
        </p:spPr>
      </p:pic>
      <p:pic>
        <p:nvPicPr>
          <p:cNvPr id="9" name="Picture 8">
            <a:extLst>
              <a:ext uri="{FF2B5EF4-FFF2-40B4-BE49-F238E27FC236}">
                <a16:creationId xmlns:a16="http://schemas.microsoft.com/office/drawing/2014/main" id="{BE9B1C62-826C-4C94-94BE-B625E23CF0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519" y="4572876"/>
            <a:ext cx="6373114" cy="1267002"/>
          </a:xfrm>
          <a:prstGeom prst="rect">
            <a:avLst/>
          </a:prstGeom>
        </p:spPr>
      </p:pic>
      <p:sp>
        <p:nvSpPr>
          <p:cNvPr id="2" name="TextBox 1">
            <a:extLst>
              <a:ext uri="{FF2B5EF4-FFF2-40B4-BE49-F238E27FC236}">
                <a16:creationId xmlns:a16="http://schemas.microsoft.com/office/drawing/2014/main" id="{AD7BC6AE-515B-4F54-9B75-1CC243DA617B}"/>
              </a:ext>
            </a:extLst>
          </p:cNvPr>
          <p:cNvSpPr txBox="1"/>
          <p:nvPr/>
        </p:nvSpPr>
        <p:spPr>
          <a:xfrm>
            <a:off x="5775649" y="5938162"/>
            <a:ext cx="1185875" cy="369332"/>
          </a:xfrm>
          <a:prstGeom prst="rect">
            <a:avLst/>
          </a:prstGeom>
          <a:noFill/>
        </p:spPr>
        <p:txBody>
          <a:bodyPr wrap="square" rtlCol="0">
            <a:spAutoFit/>
          </a:bodyPr>
          <a:lstStyle/>
          <a:p>
            <a:pPr algn="r" rtl="1"/>
            <a:r>
              <a:rPr lang="fa-IR" b="1" dirty="0">
                <a:solidFill>
                  <a:schemeClr val="accent1"/>
                </a:solidFill>
              </a:rPr>
              <a:t>مشق سوّم!</a:t>
            </a:r>
            <a:endParaRPr lang="en-US" b="1" dirty="0">
              <a:solidFill>
                <a:schemeClr val="accent1"/>
              </a:solidFill>
            </a:endParaRPr>
          </a:p>
        </p:txBody>
      </p:sp>
    </p:spTree>
    <p:extLst>
      <p:ext uri="{BB962C8B-B14F-4D97-AF65-F5344CB8AC3E}">
        <p14:creationId xmlns:p14="http://schemas.microsoft.com/office/powerpoint/2010/main" val="28648095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D50AD33-23DC-4832-96A8-AE5EC75DD9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192" y="298580"/>
            <a:ext cx="4421114" cy="5906068"/>
          </a:xfrm>
          <a:prstGeom prst="rect">
            <a:avLst/>
          </a:prstGeom>
        </p:spPr>
      </p:pic>
      <p:sp>
        <p:nvSpPr>
          <p:cNvPr id="5" name="TextBox 4">
            <a:extLst>
              <a:ext uri="{FF2B5EF4-FFF2-40B4-BE49-F238E27FC236}">
                <a16:creationId xmlns:a16="http://schemas.microsoft.com/office/drawing/2014/main" id="{2F6C0E27-DC59-496C-B9F6-FD68A37ABED3}"/>
              </a:ext>
            </a:extLst>
          </p:cNvPr>
          <p:cNvSpPr txBox="1"/>
          <p:nvPr/>
        </p:nvSpPr>
        <p:spPr>
          <a:xfrm>
            <a:off x="4906307" y="1371601"/>
            <a:ext cx="6980894" cy="5940088"/>
          </a:xfrm>
          <a:prstGeom prst="rect">
            <a:avLst/>
          </a:prstGeom>
          <a:noFill/>
        </p:spPr>
        <p:txBody>
          <a:bodyPr wrap="square" rtlCol="0">
            <a:spAutoFit/>
          </a:bodyPr>
          <a:lstStyle/>
          <a:p>
            <a:pPr marL="285750" indent="-285750" algn="r" rtl="1">
              <a:buFont typeface="Arial" panose="020B0604020202020204" pitchFamily="34" charset="0"/>
              <a:buChar char="•"/>
            </a:pPr>
            <a:r>
              <a:rPr lang="fa-IR" sz="2000" dirty="0"/>
              <a:t>تلاش های جهانی برای دستیابی به اهداف توسعه پایدار و ایجاد تغییرات کافی نبوده اند و دستیابی به این اهداف را به تاخیر می اندازند.</a:t>
            </a:r>
            <a:endParaRPr lang="en-US" sz="2000" dirty="0"/>
          </a:p>
          <a:p>
            <a:pPr algn="r" rtl="1"/>
            <a:endParaRPr lang="fa-IR" sz="2000" dirty="0"/>
          </a:p>
          <a:p>
            <a:pPr marL="285750" indent="-285750" algn="r" rtl="1">
              <a:buFont typeface="Arial" panose="020B0604020202020204" pitchFamily="34" charset="0"/>
              <a:buChar char="•"/>
            </a:pPr>
            <a:r>
              <a:rPr lang="fa-IR" sz="2000" dirty="0"/>
              <a:t>قبل از کووید 19 روندهای دستیابی به هر یک از اهداف متفاوت بودند.  مثلا تعداد کودکانی که مدرسه نمی رفتند کمتر شده بود، میزان دسترسی به آب آشامیدنی سالم بیشتر شده بود، تعداد زنان در موقعیت های شغلی مدیریتی بیشتر شده بود در حالیکه تخریب محیط زیست، نا برابری</a:t>
            </a:r>
            <a:r>
              <a:rPr lang="en-US" sz="2000" dirty="0"/>
              <a:t> </a:t>
            </a:r>
            <a:r>
              <a:rPr lang="fa-IR" sz="2000" dirty="0"/>
              <a:t>و عدم دسترسی به مواد غذایی بیشتر شده بود. ولیکن به طور کلی تغییرات در ابعاد قابل توجه و با سرعت کافی ایجاد نمی شدند. </a:t>
            </a:r>
            <a:endParaRPr lang="en-US" sz="2000" dirty="0"/>
          </a:p>
          <a:p>
            <a:pPr algn="r" rtl="1"/>
            <a:endParaRPr lang="fa-IR" sz="2000" dirty="0"/>
          </a:p>
          <a:p>
            <a:pPr marL="285750" indent="-285750" algn="r" rtl="1">
              <a:buFont typeface="Arial" panose="020B0604020202020204" pitchFamily="34" charset="0"/>
              <a:buChar char="•"/>
            </a:pPr>
            <a:r>
              <a:rPr lang="fa-IR" sz="2000" dirty="0"/>
              <a:t> با شروع کووید 19 دسترسی به اهداف توسعه پایدار با چالش های بسیار بیشتری روبرو شده است.</a:t>
            </a:r>
          </a:p>
          <a:p>
            <a:pPr marL="285750" indent="-285750" algn="r" rtl="1">
              <a:buFont typeface="Arial" panose="020B0604020202020204" pitchFamily="34" charset="0"/>
              <a:buChar char="•"/>
            </a:pPr>
            <a:endParaRPr lang="fa-IR" sz="2000" dirty="0"/>
          </a:p>
          <a:p>
            <a:pPr marL="285750" indent="-285750" algn="r" rtl="1">
              <a:buFont typeface="Arial" panose="020B0604020202020204" pitchFamily="34" charset="0"/>
              <a:buChar char="•"/>
            </a:pPr>
            <a:r>
              <a:rPr lang="fa-IR" sz="2000" dirty="0"/>
              <a:t>گزارش </a:t>
            </a:r>
            <a:r>
              <a:rPr lang="en-US" sz="2000" dirty="0"/>
              <a:t>NGO Major Group </a:t>
            </a:r>
            <a:r>
              <a:rPr lang="fa-IR" sz="2000" dirty="0"/>
              <a:t> اعلام کرده است که بعد از کووید، در  راستای دستیابی به اهداف توسعه پایدار، دولت ها می بایست </a:t>
            </a:r>
            <a:r>
              <a:rPr lang="fa-IR" sz="2000" dirty="0">
                <a:highlight>
                  <a:srgbClr val="FFFF00"/>
                </a:highlight>
              </a:rPr>
              <a:t>حمایت های بسیار بیشتری </a:t>
            </a:r>
            <a:r>
              <a:rPr lang="fa-IR" sz="2000" dirty="0"/>
              <a:t>از اِن جی او ها کنند.</a:t>
            </a:r>
            <a:endParaRPr lang="en-US" sz="2000" dirty="0"/>
          </a:p>
          <a:p>
            <a:pPr marL="285750" indent="-285750" algn="r" rtl="1">
              <a:buFont typeface="Arial" panose="020B0604020202020204" pitchFamily="34" charset="0"/>
              <a:buChar char="•"/>
            </a:pPr>
            <a:endParaRPr lang="fa-IR" sz="2000" dirty="0"/>
          </a:p>
          <a:p>
            <a:pPr marL="285750" indent="-285750" algn="r" rtl="1">
              <a:buFont typeface="Arial" panose="020B0604020202020204" pitchFamily="34" charset="0"/>
              <a:buChar char="•"/>
            </a:pPr>
            <a:endParaRPr lang="fa-IR" sz="2000" dirty="0"/>
          </a:p>
          <a:p>
            <a:pPr marL="285750" indent="-285750" algn="r" rtl="1">
              <a:buFont typeface="Arial" panose="020B0604020202020204" pitchFamily="34" charset="0"/>
              <a:buChar char="•"/>
            </a:pPr>
            <a:endParaRPr lang="en-US" sz="2000" dirty="0"/>
          </a:p>
        </p:txBody>
      </p:sp>
      <p:sp>
        <p:nvSpPr>
          <p:cNvPr id="6" name="TextBox 5">
            <a:extLst>
              <a:ext uri="{FF2B5EF4-FFF2-40B4-BE49-F238E27FC236}">
                <a16:creationId xmlns:a16="http://schemas.microsoft.com/office/drawing/2014/main" id="{4D1EBCE6-54BF-4393-B115-D455967A9E5F}"/>
              </a:ext>
            </a:extLst>
          </p:cNvPr>
          <p:cNvSpPr txBox="1"/>
          <p:nvPr/>
        </p:nvSpPr>
        <p:spPr>
          <a:xfrm>
            <a:off x="6096000" y="298580"/>
            <a:ext cx="5654351" cy="461665"/>
          </a:xfrm>
          <a:prstGeom prst="rect">
            <a:avLst/>
          </a:prstGeom>
          <a:noFill/>
        </p:spPr>
        <p:txBody>
          <a:bodyPr wrap="square" rtlCol="0">
            <a:spAutoFit/>
          </a:bodyPr>
          <a:lstStyle/>
          <a:p>
            <a:pPr algn="r" rtl="1"/>
            <a:r>
              <a:rPr lang="fa-IR" sz="2400" b="1" dirty="0">
                <a:solidFill>
                  <a:schemeClr val="accent1"/>
                </a:solidFill>
              </a:rPr>
              <a:t>گزارش اهداف توسعه پایدار (سال 2020)</a:t>
            </a:r>
            <a:endParaRPr lang="en-US" sz="2400" b="1" dirty="0">
              <a:solidFill>
                <a:schemeClr val="accent1"/>
              </a:solidFill>
            </a:endParaRPr>
          </a:p>
        </p:txBody>
      </p:sp>
    </p:spTree>
    <p:extLst>
      <p:ext uri="{BB962C8B-B14F-4D97-AF65-F5344CB8AC3E}">
        <p14:creationId xmlns:p14="http://schemas.microsoft.com/office/powerpoint/2010/main" val="18584809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071656-2C85-4AFA-A2DF-D76EE0B783F7}"/>
              </a:ext>
            </a:extLst>
          </p:cNvPr>
          <p:cNvSpPr txBox="1"/>
          <p:nvPr/>
        </p:nvSpPr>
        <p:spPr>
          <a:xfrm>
            <a:off x="4133462" y="494522"/>
            <a:ext cx="7924070" cy="5262979"/>
          </a:xfrm>
          <a:prstGeom prst="rect">
            <a:avLst/>
          </a:prstGeom>
          <a:noFill/>
        </p:spPr>
        <p:txBody>
          <a:bodyPr wrap="square" rtlCol="0">
            <a:spAutoFit/>
          </a:bodyPr>
          <a:lstStyle/>
          <a:p>
            <a:pPr algn="r" rtl="1"/>
            <a:r>
              <a:rPr lang="fa-IR" sz="2400" b="1" dirty="0">
                <a:solidFill>
                  <a:schemeClr val="accent1"/>
                </a:solidFill>
              </a:rPr>
              <a:t>پرسش و پاسخ</a:t>
            </a:r>
            <a:endParaRPr lang="en-US" sz="2400" b="1" dirty="0">
              <a:solidFill>
                <a:schemeClr val="accent1"/>
              </a:solidFill>
            </a:endParaRPr>
          </a:p>
          <a:p>
            <a:pPr algn="r" rtl="1"/>
            <a:endParaRPr lang="en-US" sz="2400" b="1" dirty="0">
              <a:solidFill>
                <a:schemeClr val="accent1"/>
              </a:solidFill>
            </a:endParaRPr>
          </a:p>
          <a:p>
            <a:pPr algn="r" rtl="1"/>
            <a:r>
              <a:rPr lang="fa-IR" sz="2400" b="1" dirty="0">
                <a:solidFill>
                  <a:schemeClr val="accent1"/>
                </a:solidFill>
              </a:rPr>
              <a:t>مشق!!</a:t>
            </a:r>
          </a:p>
          <a:p>
            <a:pPr marL="342900" indent="-342900" algn="r" rtl="1">
              <a:buFontTx/>
              <a:buChar char="-"/>
            </a:pPr>
            <a:r>
              <a:rPr lang="fa-IR" sz="2400" b="1" dirty="0">
                <a:solidFill>
                  <a:schemeClr val="accent1"/>
                </a:solidFill>
              </a:rPr>
              <a:t>مشق اول: یک چالش محیط زیستی را انتخاب کنید و بنویسید با کدام یک از اهداف توسعه پایدار ارتباط می تواند داشته باشد</a:t>
            </a:r>
          </a:p>
          <a:p>
            <a:pPr algn="r" rtl="1"/>
            <a:endParaRPr lang="fa-IR" sz="2400" b="1" dirty="0">
              <a:solidFill>
                <a:schemeClr val="accent1"/>
              </a:solidFill>
            </a:endParaRPr>
          </a:p>
          <a:p>
            <a:pPr marL="342900" indent="-342900" algn="r" rtl="1">
              <a:buFontTx/>
              <a:buChar char="-"/>
            </a:pPr>
            <a:r>
              <a:rPr lang="fa-IR" sz="2400" b="1" dirty="0">
                <a:solidFill>
                  <a:schemeClr val="accent1"/>
                </a:solidFill>
              </a:rPr>
              <a:t>مشق دوم: از راهنمای داخل اسلاید 18 یک اِن جی او مرتبط با یکی از اهداف توسعه پایدار که با فعالیت های شما ارتباط دارد، انتخاب کنید. درباره فعّالیت های این اِن جی او مطالعه کنید...یا ویدیو ببینید. چند خط درباره بررسی خود بنویسید</a:t>
            </a:r>
          </a:p>
          <a:p>
            <a:pPr algn="r" rtl="1"/>
            <a:endParaRPr lang="fa-IR" sz="2400" b="1" dirty="0">
              <a:solidFill>
                <a:schemeClr val="accent1"/>
              </a:solidFill>
            </a:endParaRPr>
          </a:p>
          <a:p>
            <a:pPr algn="r" rtl="1"/>
            <a:r>
              <a:rPr lang="fa-IR" sz="2400" dirty="0">
                <a:solidFill>
                  <a:schemeClr val="accent1"/>
                </a:solidFill>
              </a:rPr>
              <a:t>-</a:t>
            </a:r>
            <a:r>
              <a:rPr lang="fa-IR" sz="2400" b="1" dirty="0">
                <a:solidFill>
                  <a:schemeClr val="accent1"/>
                </a:solidFill>
              </a:rPr>
              <a:t>  مشق سوم: از راهنمای اسلاید 21 یک هدف در راستای کاهش چالش های     محیط زیستی انتخاب کنید و نقش اِن جی او ها را در راستای دستیابی به آن هدف مطالعه کنید. دو خط درباره این نقش ها بنویسید</a:t>
            </a:r>
            <a:endParaRPr lang="en-US" sz="2400" b="1" dirty="0">
              <a:solidFill>
                <a:schemeClr val="accent1"/>
              </a:solidFill>
            </a:endParaRPr>
          </a:p>
        </p:txBody>
      </p:sp>
      <p:pic>
        <p:nvPicPr>
          <p:cNvPr id="2050" name="Picture 2" descr="Why Now Is The Time To Question Everything—And Refresh Your Career And Your  Future">
            <a:extLst>
              <a:ext uri="{FF2B5EF4-FFF2-40B4-BE49-F238E27FC236}">
                <a16:creationId xmlns:a16="http://schemas.microsoft.com/office/drawing/2014/main" id="{759B847B-AFF6-45D9-AF19-8C2C8907BE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407" y="398380"/>
            <a:ext cx="3938981" cy="2625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9325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1648764-78DE-4398-BBE9-362632F0D311}"/>
              </a:ext>
            </a:extLst>
          </p:cNvPr>
          <p:cNvSpPr txBox="1"/>
          <p:nvPr/>
        </p:nvSpPr>
        <p:spPr>
          <a:xfrm>
            <a:off x="3063701" y="236496"/>
            <a:ext cx="2157274" cy="1200329"/>
          </a:xfrm>
          <a:prstGeom prst="rect">
            <a:avLst/>
          </a:prstGeom>
          <a:noFill/>
        </p:spPr>
        <p:txBody>
          <a:bodyPr wrap="square" rtlCol="0">
            <a:spAutoFit/>
          </a:bodyPr>
          <a:lstStyle/>
          <a:p>
            <a:pPr algn="r" rtl="1"/>
            <a:r>
              <a:rPr lang="fa-IR" dirty="0"/>
              <a:t>انجمن طرح سرزمین</a:t>
            </a:r>
          </a:p>
          <a:p>
            <a:pPr algn="r" rtl="1"/>
            <a:r>
              <a:rPr lang="en-US" dirty="0">
                <a:hlinkClick r:id="rId2"/>
              </a:rPr>
              <a:t>www.plan4land.org</a:t>
            </a:r>
            <a:endParaRPr lang="en-US" dirty="0"/>
          </a:p>
          <a:p>
            <a:pPr algn="r" rtl="1"/>
            <a:endParaRPr lang="en-US" dirty="0"/>
          </a:p>
          <a:p>
            <a:pPr algn="r" rtl="1"/>
            <a:endParaRPr lang="en-US" dirty="0"/>
          </a:p>
        </p:txBody>
      </p:sp>
      <p:pic>
        <p:nvPicPr>
          <p:cNvPr id="3" name="Picture 2">
            <a:extLst>
              <a:ext uri="{FF2B5EF4-FFF2-40B4-BE49-F238E27FC236}">
                <a16:creationId xmlns:a16="http://schemas.microsoft.com/office/drawing/2014/main" id="{76C719B1-874A-48B7-87C7-0FA2C0B627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926" y="1642187"/>
            <a:ext cx="11174148" cy="4461423"/>
          </a:xfrm>
          <a:prstGeom prst="rect">
            <a:avLst/>
          </a:prstGeom>
        </p:spPr>
      </p:pic>
      <p:cxnSp>
        <p:nvCxnSpPr>
          <p:cNvPr id="6" name="Straight Arrow Connector 5">
            <a:extLst>
              <a:ext uri="{FF2B5EF4-FFF2-40B4-BE49-F238E27FC236}">
                <a16:creationId xmlns:a16="http://schemas.microsoft.com/office/drawing/2014/main" id="{CFE1AE5B-3FF9-40A2-AF52-B36D656C3802}"/>
              </a:ext>
            </a:extLst>
          </p:cNvPr>
          <p:cNvCxnSpPr>
            <a:cxnSpLocks/>
          </p:cNvCxnSpPr>
          <p:nvPr/>
        </p:nvCxnSpPr>
        <p:spPr>
          <a:xfrm>
            <a:off x="4142338" y="1073653"/>
            <a:ext cx="0" cy="113706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1096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4EE0B9BC-2AC1-47A6-8C8C-79BD448558F1}"/>
              </a:ext>
            </a:extLst>
          </p:cNvPr>
          <p:cNvCxnSpPr>
            <a:cxnSpLocks/>
          </p:cNvCxnSpPr>
          <p:nvPr/>
        </p:nvCxnSpPr>
        <p:spPr>
          <a:xfrm flipV="1">
            <a:off x="503853" y="3529584"/>
            <a:ext cx="11457245" cy="8878"/>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305BB87B-9D34-49B5-9ED3-DFDC4DDDBB16}"/>
              </a:ext>
            </a:extLst>
          </p:cNvPr>
          <p:cNvSpPr txBox="1"/>
          <p:nvPr/>
        </p:nvSpPr>
        <p:spPr>
          <a:xfrm>
            <a:off x="230902" y="3160252"/>
            <a:ext cx="987552" cy="369332"/>
          </a:xfrm>
          <a:prstGeom prst="rect">
            <a:avLst/>
          </a:prstGeom>
          <a:noFill/>
        </p:spPr>
        <p:txBody>
          <a:bodyPr wrap="square" rtlCol="0">
            <a:spAutoFit/>
          </a:bodyPr>
          <a:lstStyle/>
          <a:p>
            <a:r>
              <a:rPr lang="en-US" dirty="0"/>
              <a:t>1987</a:t>
            </a:r>
          </a:p>
        </p:txBody>
      </p:sp>
      <p:pic>
        <p:nvPicPr>
          <p:cNvPr id="16" name="Picture 15">
            <a:extLst>
              <a:ext uri="{FF2B5EF4-FFF2-40B4-BE49-F238E27FC236}">
                <a16:creationId xmlns:a16="http://schemas.microsoft.com/office/drawing/2014/main" id="{2BD79821-04E3-4E0A-9851-E9405ADFCD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81" y="1408177"/>
            <a:ext cx="2390744" cy="1521635"/>
          </a:xfrm>
          <a:prstGeom prst="rect">
            <a:avLst/>
          </a:prstGeom>
        </p:spPr>
      </p:pic>
      <p:sp>
        <p:nvSpPr>
          <p:cNvPr id="17" name="TextBox 16">
            <a:extLst>
              <a:ext uri="{FF2B5EF4-FFF2-40B4-BE49-F238E27FC236}">
                <a16:creationId xmlns:a16="http://schemas.microsoft.com/office/drawing/2014/main" id="{15F1B580-33BC-48D8-BA27-4556003644F8}"/>
              </a:ext>
            </a:extLst>
          </p:cNvPr>
          <p:cNvSpPr txBox="1"/>
          <p:nvPr/>
        </p:nvSpPr>
        <p:spPr>
          <a:xfrm flipH="1">
            <a:off x="2126723" y="3169130"/>
            <a:ext cx="795528" cy="369332"/>
          </a:xfrm>
          <a:prstGeom prst="rect">
            <a:avLst/>
          </a:prstGeom>
          <a:noFill/>
        </p:spPr>
        <p:txBody>
          <a:bodyPr wrap="square" rtlCol="0">
            <a:spAutoFit/>
          </a:bodyPr>
          <a:lstStyle/>
          <a:p>
            <a:r>
              <a:rPr lang="en-US" dirty="0"/>
              <a:t>1992</a:t>
            </a:r>
          </a:p>
        </p:txBody>
      </p:sp>
      <p:pic>
        <p:nvPicPr>
          <p:cNvPr id="1026" name="Picture 2" descr="rio01">
            <a:extLst>
              <a:ext uri="{FF2B5EF4-FFF2-40B4-BE49-F238E27FC236}">
                <a16:creationId xmlns:a16="http://schemas.microsoft.com/office/drawing/2014/main" id="{B55F175D-405C-4DD4-A95B-EB0E416EEF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6573" y="3640643"/>
            <a:ext cx="2249632" cy="1460417"/>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CC0C74D5-582A-4337-8DC7-B39A0AF472B5}"/>
              </a:ext>
            </a:extLst>
          </p:cNvPr>
          <p:cNvSpPr txBox="1"/>
          <p:nvPr/>
        </p:nvSpPr>
        <p:spPr>
          <a:xfrm>
            <a:off x="4483256" y="3143750"/>
            <a:ext cx="880567" cy="369332"/>
          </a:xfrm>
          <a:prstGeom prst="rect">
            <a:avLst/>
          </a:prstGeom>
          <a:noFill/>
        </p:spPr>
        <p:txBody>
          <a:bodyPr wrap="square" rtlCol="0">
            <a:spAutoFit/>
          </a:bodyPr>
          <a:lstStyle/>
          <a:p>
            <a:r>
              <a:rPr lang="en-US" dirty="0"/>
              <a:t>2000</a:t>
            </a:r>
          </a:p>
        </p:txBody>
      </p:sp>
      <p:sp>
        <p:nvSpPr>
          <p:cNvPr id="21" name="TextBox 20">
            <a:extLst>
              <a:ext uri="{FF2B5EF4-FFF2-40B4-BE49-F238E27FC236}">
                <a16:creationId xmlns:a16="http://schemas.microsoft.com/office/drawing/2014/main" id="{EF49DF2F-6AC2-443F-BDC4-636404DE2395}"/>
              </a:ext>
            </a:extLst>
          </p:cNvPr>
          <p:cNvSpPr txBox="1"/>
          <p:nvPr/>
        </p:nvSpPr>
        <p:spPr>
          <a:xfrm>
            <a:off x="7401023" y="3143084"/>
            <a:ext cx="704319" cy="369332"/>
          </a:xfrm>
          <a:prstGeom prst="rect">
            <a:avLst/>
          </a:prstGeom>
          <a:noFill/>
        </p:spPr>
        <p:txBody>
          <a:bodyPr wrap="square" rtlCol="0">
            <a:spAutoFit/>
          </a:bodyPr>
          <a:lstStyle/>
          <a:p>
            <a:r>
              <a:rPr lang="en-US" dirty="0"/>
              <a:t>2012</a:t>
            </a:r>
          </a:p>
        </p:txBody>
      </p:sp>
      <p:pic>
        <p:nvPicPr>
          <p:cNvPr id="23" name="Picture 22">
            <a:extLst>
              <a:ext uri="{FF2B5EF4-FFF2-40B4-BE49-F238E27FC236}">
                <a16:creationId xmlns:a16="http://schemas.microsoft.com/office/drawing/2014/main" id="{BE01E30B-D908-4A00-809E-7A81CF0A77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04328" y="1830069"/>
            <a:ext cx="2391672" cy="1156413"/>
          </a:xfrm>
          <a:prstGeom prst="rect">
            <a:avLst/>
          </a:prstGeom>
        </p:spPr>
      </p:pic>
      <p:pic>
        <p:nvPicPr>
          <p:cNvPr id="1028" name="Picture 4" descr="The United Nations Conference on Sustainable Development (Rio+20)">
            <a:extLst>
              <a:ext uri="{FF2B5EF4-FFF2-40B4-BE49-F238E27FC236}">
                <a16:creationId xmlns:a16="http://schemas.microsoft.com/office/drawing/2014/main" id="{438EC7C6-3DA6-4C1F-BD24-ADB7B625183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3694299"/>
            <a:ext cx="2610046" cy="2003906"/>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1C14FE93-44D5-4ACA-A593-F146FAA26205}"/>
              </a:ext>
            </a:extLst>
          </p:cNvPr>
          <p:cNvSpPr txBox="1"/>
          <p:nvPr/>
        </p:nvSpPr>
        <p:spPr>
          <a:xfrm flipH="1">
            <a:off x="9422984" y="3169130"/>
            <a:ext cx="880567" cy="369332"/>
          </a:xfrm>
          <a:prstGeom prst="rect">
            <a:avLst/>
          </a:prstGeom>
          <a:noFill/>
        </p:spPr>
        <p:txBody>
          <a:bodyPr wrap="square" rtlCol="0">
            <a:spAutoFit/>
          </a:bodyPr>
          <a:lstStyle/>
          <a:p>
            <a:r>
              <a:rPr lang="en-US" dirty="0"/>
              <a:t>2015</a:t>
            </a:r>
          </a:p>
        </p:txBody>
      </p:sp>
      <p:pic>
        <p:nvPicPr>
          <p:cNvPr id="30" name="Picture 29">
            <a:extLst>
              <a:ext uri="{FF2B5EF4-FFF2-40B4-BE49-F238E27FC236}">
                <a16:creationId xmlns:a16="http://schemas.microsoft.com/office/drawing/2014/main" id="{2C0CC4C2-BC27-4AC0-8C8E-107B3ADC8DA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62938" y="1225040"/>
            <a:ext cx="2992417" cy="1756096"/>
          </a:xfrm>
          <a:prstGeom prst="rect">
            <a:avLst/>
          </a:prstGeom>
        </p:spPr>
      </p:pic>
      <p:sp>
        <p:nvSpPr>
          <p:cNvPr id="32" name="TextBox 31">
            <a:extLst>
              <a:ext uri="{FF2B5EF4-FFF2-40B4-BE49-F238E27FC236}">
                <a16:creationId xmlns:a16="http://schemas.microsoft.com/office/drawing/2014/main" id="{3BA288A8-0F4F-49AC-80C0-04A5199DFDE9}"/>
              </a:ext>
            </a:extLst>
          </p:cNvPr>
          <p:cNvSpPr txBox="1"/>
          <p:nvPr/>
        </p:nvSpPr>
        <p:spPr>
          <a:xfrm>
            <a:off x="11408229" y="3593993"/>
            <a:ext cx="783771" cy="369332"/>
          </a:xfrm>
          <a:prstGeom prst="rect">
            <a:avLst/>
          </a:prstGeom>
          <a:noFill/>
        </p:spPr>
        <p:txBody>
          <a:bodyPr wrap="square" rtlCol="0">
            <a:spAutoFit/>
          </a:bodyPr>
          <a:lstStyle/>
          <a:p>
            <a:r>
              <a:rPr lang="en-US" dirty="0"/>
              <a:t>2030</a:t>
            </a:r>
          </a:p>
        </p:txBody>
      </p:sp>
      <p:sp>
        <p:nvSpPr>
          <p:cNvPr id="34" name="TextBox 33">
            <a:extLst>
              <a:ext uri="{FF2B5EF4-FFF2-40B4-BE49-F238E27FC236}">
                <a16:creationId xmlns:a16="http://schemas.microsoft.com/office/drawing/2014/main" id="{74FAEE39-FE1B-40BA-B3C1-56AB04B2E2D5}"/>
              </a:ext>
            </a:extLst>
          </p:cNvPr>
          <p:cNvSpPr txBox="1"/>
          <p:nvPr/>
        </p:nvSpPr>
        <p:spPr>
          <a:xfrm>
            <a:off x="5363823" y="214604"/>
            <a:ext cx="6308773" cy="461665"/>
          </a:xfrm>
          <a:prstGeom prst="rect">
            <a:avLst/>
          </a:prstGeom>
          <a:noFill/>
        </p:spPr>
        <p:txBody>
          <a:bodyPr wrap="square" rtlCol="0">
            <a:spAutoFit/>
          </a:bodyPr>
          <a:lstStyle/>
          <a:p>
            <a:pPr algn="r" rtl="1"/>
            <a:r>
              <a:rPr lang="fa-IR" sz="2400" b="1" dirty="0">
                <a:solidFill>
                  <a:schemeClr val="accent1"/>
                </a:solidFill>
              </a:rPr>
              <a:t>تاریخچه اهداف توسعه پایدار از منظر حقوق بین الملل</a:t>
            </a:r>
          </a:p>
        </p:txBody>
      </p:sp>
    </p:spTree>
    <p:extLst>
      <p:ext uri="{BB962C8B-B14F-4D97-AF65-F5344CB8AC3E}">
        <p14:creationId xmlns:p14="http://schemas.microsoft.com/office/powerpoint/2010/main" val="2890948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D5A7D94-6713-4FF5-A21C-E21D5D82C6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841" y="2677887"/>
            <a:ext cx="11000914" cy="3290596"/>
          </a:xfrm>
          <a:prstGeom prst="rect">
            <a:avLst/>
          </a:prstGeom>
        </p:spPr>
      </p:pic>
      <p:sp>
        <p:nvSpPr>
          <p:cNvPr id="7" name="TextBox 6">
            <a:extLst>
              <a:ext uri="{FF2B5EF4-FFF2-40B4-BE49-F238E27FC236}">
                <a16:creationId xmlns:a16="http://schemas.microsoft.com/office/drawing/2014/main" id="{6ACEA633-094C-41AE-95ED-66305D0B466C}"/>
              </a:ext>
            </a:extLst>
          </p:cNvPr>
          <p:cNvSpPr txBox="1"/>
          <p:nvPr/>
        </p:nvSpPr>
        <p:spPr>
          <a:xfrm>
            <a:off x="5193325" y="197160"/>
            <a:ext cx="6878993" cy="461665"/>
          </a:xfrm>
          <a:prstGeom prst="rect">
            <a:avLst/>
          </a:prstGeom>
          <a:noFill/>
        </p:spPr>
        <p:txBody>
          <a:bodyPr wrap="square">
            <a:spAutoFit/>
          </a:bodyPr>
          <a:lstStyle/>
          <a:p>
            <a:pPr algn="r" rtl="1"/>
            <a:r>
              <a:rPr lang="fa-IR" sz="2400" b="1" dirty="0"/>
              <a:t> </a:t>
            </a:r>
            <a:r>
              <a:rPr lang="fa-IR" sz="2400" b="1" dirty="0">
                <a:solidFill>
                  <a:schemeClr val="accent1"/>
                </a:solidFill>
              </a:rPr>
              <a:t>تفاوت های اهداف توسعه هزاره با اهداف توسعه پایدار</a:t>
            </a:r>
          </a:p>
        </p:txBody>
      </p:sp>
      <p:sp>
        <p:nvSpPr>
          <p:cNvPr id="8" name="Rectangle 7">
            <a:extLst>
              <a:ext uri="{FF2B5EF4-FFF2-40B4-BE49-F238E27FC236}">
                <a16:creationId xmlns:a16="http://schemas.microsoft.com/office/drawing/2014/main" id="{C1BD946B-6E90-44E0-8AAE-F4F834FAF025}"/>
              </a:ext>
            </a:extLst>
          </p:cNvPr>
          <p:cNvSpPr/>
          <p:nvPr/>
        </p:nvSpPr>
        <p:spPr>
          <a:xfrm>
            <a:off x="304678" y="2369976"/>
            <a:ext cx="11413077" cy="3648269"/>
          </a:xfrm>
          <a:prstGeom prst="rect">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064319DE-C648-4F6C-8BC4-F4B208144C40}"/>
              </a:ext>
            </a:extLst>
          </p:cNvPr>
          <p:cNvSpPr/>
          <p:nvPr/>
        </p:nvSpPr>
        <p:spPr>
          <a:xfrm>
            <a:off x="9526555" y="2521166"/>
            <a:ext cx="662474" cy="44787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cxnSp>
        <p:nvCxnSpPr>
          <p:cNvPr id="3" name="Straight Connector 2">
            <a:extLst>
              <a:ext uri="{FF2B5EF4-FFF2-40B4-BE49-F238E27FC236}">
                <a16:creationId xmlns:a16="http://schemas.microsoft.com/office/drawing/2014/main" id="{863C7300-4D81-42AA-A20F-56D735DDE32F}"/>
              </a:ext>
            </a:extLst>
          </p:cNvPr>
          <p:cNvCxnSpPr>
            <a:cxnSpLocks/>
          </p:cNvCxnSpPr>
          <p:nvPr/>
        </p:nvCxnSpPr>
        <p:spPr>
          <a:xfrm>
            <a:off x="8005665" y="4730620"/>
            <a:ext cx="2062066"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B6CFC4CA-2A92-4B8E-A3DD-8AC76444D7B3}"/>
              </a:ext>
            </a:extLst>
          </p:cNvPr>
          <p:cNvCxnSpPr>
            <a:cxnSpLocks/>
          </p:cNvCxnSpPr>
          <p:nvPr/>
        </p:nvCxnSpPr>
        <p:spPr>
          <a:xfrm flipV="1">
            <a:off x="8005665" y="5645020"/>
            <a:ext cx="839755" cy="1"/>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BAE6E58-CA89-4889-B35F-AC52D751D9F8}"/>
              </a:ext>
            </a:extLst>
          </p:cNvPr>
          <p:cNvCxnSpPr>
            <a:cxnSpLocks/>
          </p:cNvCxnSpPr>
          <p:nvPr/>
        </p:nvCxnSpPr>
        <p:spPr>
          <a:xfrm>
            <a:off x="4122417" y="4674636"/>
            <a:ext cx="1399592"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E550FB45-8969-4EB3-9F48-292D43378B10}"/>
              </a:ext>
            </a:extLst>
          </p:cNvPr>
          <p:cNvSpPr/>
          <p:nvPr/>
        </p:nvSpPr>
        <p:spPr>
          <a:xfrm>
            <a:off x="5645020" y="2479179"/>
            <a:ext cx="572278" cy="531845"/>
          </a:xfrm>
          <a:prstGeom prst="ellipse">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402C8F73-B95B-45B4-B175-947407D0FC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682" y="450470"/>
            <a:ext cx="2754147" cy="1331676"/>
          </a:xfrm>
          <a:prstGeom prst="rect">
            <a:avLst/>
          </a:prstGeom>
        </p:spPr>
      </p:pic>
      <p:cxnSp>
        <p:nvCxnSpPr>
          <p:cNvPr id="9" name="Straight Arrow Connector 8">
            <a:extLst>
              <a:ext uri="{FF2B5EF4-FFF2-40B4-BE49-F238E27FC236}">
                <a16:creationId xmlns:a16="http://schemas.microsoft.com/office/drawing/2014/main" id="{15C20ECB-5849-49BA-A316-5FB97FE66394}"/>
              </a:ext>
            </a:extLst>
          </p:cNvPr>
          <p:cNvCxnSpPr/>
          <p:nvPr/>
        </p:nvCxnSpPr>
        <p:spPr>
          <a:xfrm>
            <a:off x="3004457" y="1063690"/>
            <a:ext cx="494523"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8459604C-C088-4086-A35E-D3B449E978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29608" y="409948"/>
            <a:ext cx="2407298" cy="1412720"/>
          </a:xfrm>
          <a:prstGeom prst="rect">
            <a:avLst/>
          </a:prstGeom>
        </p:spPr>
      </p:pic>
      <p:cxnSp>
        <p:nvCxnSpPr>
          <p:cNvPr id="13" name="Straight Connector 12">
            <a:extLst>
              <a:ext uri="{FF2B5EF4-FFF2-40B4-BE49-F238E27FC236}">
                <a16:creationId xmlns:a16="http://schemas.microsoft.com/office/drawing/2014/main" id="{FCDA90C2-6B07-47B8-A100-4363C10ACB45}"/>
              </a:ext>
            </a:extLst>
          </p:cNvPr>
          <p:cNvCxnSpPr>
            <a:cxnSpLocks/>
          </p:cNvCxnSpPr>
          <p:nvPr/>
        </p:nvCxnSpPr>
        <p:spPr>
          <a:xfrm>
            <a:off x="5047861" y="5533053"/>
            <a:ext cx="1259633"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7342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243BE36-87D7-41CF-8FB4-8EB8C90E0A6C}"/>
              </a:ext>
            </a:extLst>
          </p:cNvPr>
          <p:cNvPicPr>
            <a:picLocks noChangeAspect="1"/>
          </p:cNvPicPr>
          <p:nvPr/>
        </p:nvPicPr>
        <p:blipFill>
          <a:blip r:embed="rId2"/>
          <a:stretch>
            <a:fillRect/>
          </a:stretch>
        </p:blipFill>
        <p:spPr>
          <a:xfrm>
            <a:off x="2086124" y="1800808"/>
            <a:ext cx="7703725" cy="3016191"/>
          </a:xfrm>
          <a:prstGeom prst="rect">
            <a:avLst/>
          </a:prstGeom>
        </p:spPr>
      </p:pic>
      <p:sp>
        <p:nvSpPr>
          <p:cNvPr id="3" name="Rectangle 2">
            <a:extLst>
              <a:ext uri="{FF2B5EF4-FFF2-40B4-BE49-F238E27FC236}">
                <a16:creationId xmlns:a16="http://schemas.microsoft.com/office/drawing/2014/main" id="{6C87AB54-5621-4BDA-9D5B-10548DC0A879}"/>
              </a:ext>
            </a:extLst>
          </p:cNvPr>
          <p:cNvSpPr/>
          <p:nvPr/>
        </p:nvSpPr>
        <p:spPr>
          <a:xfrm>
            <a:off x="2086123" y="1800807"/>
            <a:ext cx="7703725" cy="3016191"/>
          </a:xfrm>
          <a:prstGeom prst="rect">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0AB2138-E864-4439-BE50-F024C24501F8}"/>
              </a:ext>
            </a:extLst>
          </p:cNvPr>
          <p:cNvSpPr txBox="1"/>
          <p:nvPr/>
        </p:nvSpPr>
        <p:spPr>
          <a:xfrm>
            <a:off x="7427167" y="578498"/>
            <a:ext cx="4049486" cy="461665"/>
          </a:xfrm>
          <a:prstGeom prst="rect">
            <a:avLst/>
          </a:prstGeom>
          <a:noFill/>
        </p:spPr>
        <p:txBody>
          <a:bodyPr wrap="square" rtlCol="0">
            <a:spAutoFit/>
          </a:bodyPr>
          <a:lstStyle/>
          <a:p>
            <a:pPr algn="r" rtl="1"/>
            <a:r>
              <a:rPr lang="fa-IR" sz="2400" b="1" dirty="0">
                <a:solidFill>
                  <a:schemeClr val="accent1"/>
                </a:solidFill>
              </a:rPr>
              <a:t>اهداف آینده</a:t>
            </a:r>
            <a:endParaRPr lang="en-US" sz="2400" b="1" dirty="0">
              <a:solidFill>
                <a:schemeClr val="accent1"/>
              </a:solidFill>
            </a:endParaRPr>
          </a:p>
        </p:txBody>
      </p:sp>
    </p:spTree>
    <p:extLst>
      <p:ext uri="{BB962C8B-B14F-4D97-AF65-F5344CB8AC3E}">
        <p14:creationId xmlns:p14="http://schemas.microsoft.com/office/powerpoint/2010/main" val="2079488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D749621-5A5C-4F44-934D-5382587254DA}"/>
              </a:ext>
            </a:extLst>
          </p:cNvPr>
          <p:cNvPicPr>
            <a:picLocks noChangeAspect="1"/>
          </p:cNvPicPr>
          <p:nvPr/>
        </p:nvPicPr>
        <p:blipFill>
          <a:blip r:embed="rId2"/>
          <a:stretch>
            <a:fillRect/>
          </a:stretch>
        </p:blipFill>
        <p:spPr>
          <a:xfrm>
            <a:off x="4498282" y="932897"/>
            <a:ext cx="3433497" cy="3858095"/>
          </a:xfrm>
          <a:prstGeom prst="rect">
            <a:avLst/>
          </a:prstGeom>
        </p:spPr>
      </p:pic>
      <p:pic>
        <p:nvPicPr>
          <p:cNvPr id="5" name="Picture 4">
            <a:extLst>
              <a:ext uri="{FF2B5EF4-FFF2-40B4-BE49-F238E27FC236}">
                <a16:creationId xmlns:a16="http://schemas.microsoft.com/office/drawing/2014/main" id="{CE9BBAF6-C867-4C0F-AD57-ADC03BEC0FEE}"/>
              </a:ext>
            </a:extLst>
          </p:cNvPr>
          <p:cNvPicPr>
            <a:picLocks noChangeAspect="1"/>
          </p:cNvPicPr>
          <p:nvPr/>
        </p:nvPicPr>
        <p:blipFill>
          <a:blip r:embed="rId3"/>
          <a:stretch>
            <a:fillRect/>
          </a:stretch>
        </p:blipFill>
        <p:spPr>
          <a:xfrm>
            <a:off x="7778667" y="932897"/>
            <a:ext cx="4005705" cy="5925103"/>
          </a:xfrm>
          <a:prstGeom prst="rect">
            <a:avLst/>
          </a:prstGeom>
        </p:spPr>
      </p:pic>
      <p:sp>
        <p:nvSpPr>
          <p:cNvPr id="2" name="TextBox 1">
            <a:extLst>
              <a:ext uri="{FF2B5EF4-FFF2-40B4-BE49-F238E27FC236}">
                <a16:creationId xmlns:a16="http://schemas.microsoft.com/office/drawing/2014/main" id="{3EC78B2D-BA38-4210-8559-40DFDAF32B0C}"/>
              </a:ext>
            </a:extLst>
          </p:cNvPr>
          <p:cNvSpPr txBox="1"/>
          <p:nvPr/>
        </p:nvSpPr>
        <p:spPr>
          <a:xfrm>
            <a:off x="358559" y="1713694"/>
            <a:ext cx="2256222" cy="584775"/>
          </a:xfrm>
          <a:prstGeom prst="rect">
            <a:avLst/>
          </a:prstGeom>
          <a:noFill/>
        </p:spPr>
        <p:txBody>
          <a:bodyPr wrap="square" rtlCol="0">
            <a:spAutoFit/>
          </a:bodyPr>
          <a:lstStyle/>
          <a:p>
            <a:r>
              <a:rPr lang="en-US" sz="3200" dirty="0">
                <a:hlinkClick r:id="rId4"/>
              </a:rPr>
              <a:t>sdgs.un.org</a:t>
            </a:r>
            <a:endParaRPr lang="fa-IR" sz="3200" dirty="0"/>
          </a:p>
        </p:txBody>
      </p:sp>
      <p:pic>
        <p:nvPicPr>
          <p:cNvPr id="6" name="Picture 5">
            <a:extLst>
              <a:ext uri="{FF2B5EF4-FFF2-40B4-BE49-F238E27FC236}">
                <a16:creationId xmlns:a16="http://schemas.microsoft.com/office/drawing/2014/main" id="{1740D54C-A12D-4D81-9B2A-5798890C5D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427" y="2631233"/>
            <a:ext cx="4601656" cy="2734021"/>
          </a:xfrm>
          <a:prstGeom prst="rect">
            <a:avLst/>
          </a:prstGeom>
        </p:spPr>
      </p:pic>
      <p:sp>
        <p:nvSpPr>
          <p:cNvPr id="8" name="Oval 7">
            <a:extLst>
              <a:ext uri="{FF2B5EF4-FFF2-40B4-BE49-F238E27FC236}">
                <a16:creationId xmlns:a16="http://schemas.microsoft.com/office/drawing/2014/main" id="{99E13AAD-DB1C-4E79-AAA0-98A8A7D54606}"/>
              </a:ext>
            </a:extLst>
          </p:cNvPr>
          <p:cNvSpPr/>
          <p:nvPr/>
        </p:nvSpPr>
        <p:spPr>
          <a:xfrm>
            <a:off x="10802956" y="1131447"/>
            <a:ext cx="813655" cy="874635"/>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F7A9163B-F8F0-4BAC-A8F8-16F577E398BE}"/>
              </a:ext>
            </a:extLst>
          </p:cNvPr>
          <p:cNvSpPr txBox="1"/>
          <p:nvPr/>
        </p:nvSpPr>
        <p:spPr>
          <a:xfrm>
            <a:off x="3741576" y="298165"/>
            <a:ext cx="8028857" cy="461665"/>
          </a:xfrm>
          <a:prstGeom prst="rect">
            <a:avLst/>
          </a:prstGeom>
          <a:noFill/>
        </p:spPr>
        <p:txBody>
          <a:bodyPr wrap="square">
            <a:spAutoFit/>
          </a:bodyPr>
          <a:lstStyle/>
          <a:p>
            <a:pPr algn="r" rtl="1"/>
            <a:r>
              <a:rPr lang="fa-IR" sz="2400" b="1" dirty="0">
                <a:solidFill>
                  <a:schemeClr val="accent1"/>
                </a:solidFill>
              </a:rPr>
              <a:t>اهداف توسعه پایدار</a:t>
            </a:r>
            <a:r>
              <a:rPr lang="en-US" sz="2400" b="1" dirty="0">
                <a:solidFill>
                  <a:schemeClr val="accent1"/>
                </a:solidFill>
              </a:rPr>
              <a:t> Sustainable Development Goals (SDGs) </a:t>
            </a:r>
            <a:endParaRPr lang="fa-IR" sz="2400" b="1" dirty="0">
              <a:solidFill>
                <a:schemeClr val="accent1"/>
              </a:solidFill>
            </a:endParaRPr>
          </a:p>
        </p:txBody>
      </p:sp>
    </p:spTree>
    <p:extLst>
      <p:ext uri="{BB962C8B-B14F-4D97-AF65-F5344CB8AC3E}">
        <p14:creationId xmlns:p14="http://schemas.microsoft.com/office/powerpoint/2010/main" val="4256752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اهداف توسعه پایدار: برنامه اهالی زمین تا سال ۲۰۳۰">
            <a:hlinkClick r:id="" action="ppaction://media"/>
            <a:extLst>
              <a:ext uri="{FF2B5EF4-FFF2-40B4-BE49-F238E27FC236}">
                <a16:creationId xmlns:a16="http://schemas.microsoft.com/office/drawing/2014/main" id="{DF610ECE-0243-4ABC-91CA-A10A0D82D96D}"/>
              </a:ext>
            </a:extLst>
          </p:cNvPr>
          <p:cNvPicPr>
            <a:picLocks noRot="1" noChangeAspect="1"/>
          </p:cNvPicPr>
          <p:nvPr>
            <a:videoFile r:link="rId1"/>
          </p:nvPr>
        </p:nvPicPr>
        <p:blipFill>
          <a:blip r:embed="rId3"/>
          <a:stretch>
            <a:fillRect/>
          </a:stretch>
        </p:blipFill>
        <p:spPr>
          <a:xfrm>
            <a:off x="1572993" y="660872"/>
            <a:ext cx="8662689" cy="4894419"/>
          </a:xfrm>
          <a:prstGeom prst="rect">
            <a:avLst/>
          </a:prstGeom>
        </p:spPr>
      </p:pic>
      <p:sp>
        <p:nvSpPr>
          <p:cNvPr id="3" name="TextBox 2">
            <a:extLst>
              <a:ext uri="{FF2B5EF4-FFF2-40B4-BE49-F238E27FC236}">
                <a16:creationId xmlns:a16="http://schemas.microsoft.com/office/drawing/2014/main" id="{A3EC1BE0-8262-4AC5-9A13-9D7027CF8732}"/>
              </a:ext>
            </a:extLst>
          </p:cNvPr>
          <p:cNvSpPr txBox="1"/>
          <p:nvPr/>
        </p:nvSpPr>
        <p:spPr>
          <a:xfrm>
            <a:off x="134129" y="6430088"/>
            <a:ext cx="6097554" cy="369332"/>
          </a:xfrm>
          <a:prstGeom prst="rect">
            <a:avLst/>
          </a:prstGeom>
          <a:noFill/>
        </p:spPr>
        <p:txBody>
          <a:bodyPr wrap="square">
            <a:spAutoFit/>
          </a:bodyPr>
          <a:lstStyle/>
          <a:p>
            <a:r>
              <a:rPr lang="en-US" dirty="0"/>
              <a:t>https://www.youtube.com/watch?v=1rLokZRArRc&amp;t=42s</a:t>
            </a:r>
          </a:p>
        </p:txBody>
      </p:sp>
    </p:spTree>
    <p:extLst>
      <p:ext uri="{BB962C8B-B14F-4D97-AF65-F5344CB8AC3E}">
        <p14:creationId xmlns:p14="http://schemas.microsoft.com/office/powerpoint/2010/main" val="3916909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86CDD4-01DF-4D6C-9D93-A843B3DC5A3D}"/>
              </a:ext>
            </a:extLst>
          </p:cNvPr>
          <p:cNvSpPr txBox="1"/>
          <p:nvPr/>
        </p:nvSpPr>
        <p:spPr>
          <a:xfrm>
            <a:off x="424545" y="375308"/>
            <a:ext cx="11048122" cy="6832640"/>
          </a:xfrm>
          <a:prstGeom prst="rect">
            <a:avLst/>
          </a:prstGeom>
          <a:noFill/>
        </p:spPr>
        <p:txBody>
          <a:bodyPr wrap="square" rtlCol="0">
            <a:spAutoFit/>
          </a:bodyPr>
          <a:lstStyle/>
          <a:p>
            <a:pPr algn="r" rtl="1"/>
            <a:r>
              <a:rPr lang="fa-IR" sz="2400" b="1" dirty="0">
                <a:solidFill>
                  <a:schemeClr val="accent1"/>
                </a:solidFill>
              </a:rPr>
              <a:t>ویژگی های اهداف توسعه پایدار</a:t>
            </a:r>
          </a:p>
          <a:p>
            <a:pPr algn="r" rtl="1"/>
            <a:endParaRPr lang="fa-IR" sz="2400" b="1" dirty="0"/>
          </a:p>
          <a:p>
            <a:pPr marL="342900" indent="-342900" algn="r" rtl="1">
              <a:lnSpc>
                <a:spcPct val="150000"/>
              </a:lnSpc>
              <a:buFont typeface="Arial" panose="020B0604020202020204" pitchFamily="34" charset="0"/>
              <a:buChar char="•"/>
            </a:pPr>
            <a:r>
              <a:rPr lang="fa-IR" sz="2400" b="1" dirty="0"/>
              <a:t> </a:t>
            </a:r>
            <a:r>
              <a:rPr lang="fa-IR" sz="2000" dirty="0"/>
              <a:t>یک</a:t>
            </a:r>
            <a:r>
              <a:rPr lang="en-US" sz="2000" dirty="0"/>
              <a:t> </a:t>
            </a:r>
            <a:r>
              <a:rPr lang="fa-IR" sz="2000" dirty="0">
                <a:solidFill>
                  <a:srgbClr val="00B050"/>
                </a:solidFill>
              </a:rPr>
              <a:t>چشم انداز </a:t>
            </a:r>
            <a:r>
              <a:rPr lang="fa-IR" sz="2000" dirty="0"/>
              <a:t>برای آینده ای که دوست داریم در آن زندگی کنیم</a:t>
            </a:r>
          </a:p>
          <a:p>
            <a:pPr marL="342900" indent="-342900" algn="r" rtl="1">
              <a:lnSpc>
                <a:spcPct val="150000"/>
              </a:lnSpc>
              <a:buFont typeface="Arial" panose="020B0604020202020204" pitchFamily="34" charset="0"/>
              <a:buChar char="•"/>
            </a:pPr>
            <a:r>
              <a:rPr lang="fa-IR" sz="2000" dirty="0"/>
              <a:t>طرحی جهانی برای دستیابی به آینده ای بهتر و پایدار تر برای همه تا سال </a:t>
            </a:r>
            <a:r>
              <a:rPr lang="fa-IR" sz="2000" dirty="0">
                <a:solidFill>
                  <a:srgbClr val="00B050"/>
                </a:solidFill>
              </a:rPr>
              <a:t>2030</a:t>
            </a:r>
          </a:p>
          <a:p>
            <a:pPr marL="342900" indent="-342900" algn="r" rtl="1">
              <a:lnSpc>
                <a:spcPct val="150000"/>
              </a:lnSpc>
              <a:buFont typeface="Arial" panose="020B0604020202020204" pitchFamily="34" charset="0"/>
              <a:buChar char="•"/>
            </a:pPr>
            <a:r>
              <a:rPr lang="fa-IR" sz="2000" dirty="0"/>
              <a:t>این اهداف به </a:t>
            </a:r>
            <a:r>
              <a:rPr lang="fa-IR" sz="2000" dirty="0">
                <a:solidFill>
                  <a:srgbClr val="00B050"/>
                </a:solidFill>
              </a:rPr>
              <a:t>چالش های جهانی </a:t>
            </a:r>
            <a:r>
              <a:rPr lang="fa-IR" sz="2000" dirty="0"/>
              <a:t>می پردازند</a:t>
            </a:r>
          </a:p>
          <a:p>
            <a:pPr marL="342900" indent="-342900" algn="r" rtl="1">
              <a:lnSpc>
                <a:spcPct val="150000"/>
              </a:lnSpc>
              <a:buFont typeface="Arial" panose="020B0604020202020204" pitchFamily="34" charset="0"/>
              <a:buChar char="•"/>
            </a:pPr>
            <a:r>
              <a:rPr lang="fa-IR" sz="2000" dirty="0">
                <a:solidFill>
                  <a:srgbClr val="00B050"/>
                </a:solidFill>
              </a:rPr>
              <a:t>تمام کشور ها </a:t>
            </a:r>
            <a:r>
              <a:rPr lang="fa-IR" sz="2000" dirty="0"/>
              <a:t>با همکاری یکدیگر این برنامه را اجرا خواهند کرد</a:t>
            </a:r>
          </a:p>
          <a:p>
            <a:pPr marL="342900" indent="-342900" algn="r" rtl="1">
              <a:lnSpc>
                <a:spcPct val="150000"/>
              </a:lnSpc>
              <a:buFont typeface="Arial" panose="020B0604020202020204" pitchFamily="34" charset="0"/>
              <a:buChar char="•"/>
            </a:pPr>
            <a:r>
              <a:rPr lang="fa-IR" sz="2000" dirty="0">
                <a:solidFill>
                  <a:srgbClr val="00B050"/>
                </a:solidFill>
              </a:rPr>
              <a:t>نیاز به ایجاد تغییراتی اساسی </a:t>
            </a:r>
            <a:r>
              <a:rPr lang="fa-IR" sz="2000" dirty="0"/>
              <a:t>برای دستیابی به آینده ای پایدار</a:t>
            </a:r>
          </a:p>
          <a:p>
            <a:pPr marL="342900" indent="-342900" algn="r" rtl="1">
              <a:lnSpc>
                <a:spcPct val="150000"/>
              </a:lnSpc>
              <a:buFont typeface="Arial" panose="020B0604020202020204" pitchFamily="34" charset="0"/>
              <a:buChar char="•"/>
            </a:pPr>
            <a:r>
              <a:rPr lang="fa-IR" sz="2000" dirty="0">
                <a:solidFill>
                  <a:srgbClr val="00B050"/>
                </a:solidFill>
              </a:rPr>
              <a:t>همه ذینفعان</a:t>
            </a:r>
            <a:r>
              <a:rPr lang="fa-IR" sz="2000" dirty="0"/>
              <a:t>، شامل دولت ها، شرکت های خصوصی، دانشگاه ها، مراکز غیر دولتی، جوامع و اشخاص در دستیابی به این اهداف نقش دارند . بدون </a:t>
            </a:r>
            <a:r>
              <a:rPr lang="fa-IR" sz="2000" dirty="0">
                <a:solidFill>
                  <a:srgbClr val="00B050"/>
                </a:solidFill>
              </a:rPr>
              <a:t>مشارکت</a:t>
            </a:r>
            <a:r>
              <a:rPr lang="fa-IR" sz="2000" dirty="0"/>
              <a:t> همه ذینفعان دستیابی به این اهداف غیر ممکن است. </a:t>
            </a:r>
          </a:p>
          <a:p>
            <a:pPr marL="342900" indent="-342900" algn="r" rtl="1">
              <a:lnSpc>
                <a:spcPct val="150000"/>
              </a:lnSpc>
              <a:buFont typeface="Arial" panose="020B0604020202020204" pitchFamily="34" charset="0"/>
              <a:buChar char="•"/>
            </a:pPr>
            <a:r>
              <a:rPr lang="fa-IR" sz="2000" dirty="0"/>
              <a:t>این اهداف پایداری از ابعاد </a:t>
            </a:r>
            <a:r>
              <a:rPr lang="fa-IR" sz="2000" dirty="0">
                <a:solidFill>
                  <a:srgbClr val="00B050"/>
                </a:solidFill>
              </a:rPr>
              <a:t>اقتصادی، اجتماعی و محیط زیستی </a:t>
            </a:r>
            <a:r>
              <a:rPr lang="fa-IR" sz="2000" dirty="0"/>
              <a:t>را پوشش می دهند</a:t>
            </a:r>
          </a:p>
          <a:p>
            <a:pPr marL="342900" indent="-342900" algn="r" rtl="1">
              <a:lnSpc>
                <a:spcPct val="150000"/>
              </a:lnSpc>
              <a:buFont typeface="Arial" panose="020B0604020202020204" pitchFamily="34" charset="0"/>
              <a:buChar char="•"/>
            </a:pPr>
            <a:r>
              <a:rPr lang="fa-IR" sz="2000" dirty="0"/>
              <a:t>17 هدف کلان (</a:t>
            </a:r>
            <a:r>
              <a:rPr lang="en-US" sz="2000" dirty="0"/>
              <a:t>(Goals</a:t>
            </a:r>
            <a:r>
              <a:rPr lang="fa-IR" sz="2000" dirty="0"/>
              <a:t>، 169 هدف خُرد</a:t>
            </a:r>
            <a:r>
              <a:rPr lang="en-US" sz="2000" dirty="0"/>
              <a:t>(Targets)</a:t>
            </a:r>
            <a:r>
              <a:rPr lang="fa-IR" sz="2000" dirty="0"/>
              <a:t> و </a:t>
            </a:r>
            <a:r>
              <a:rPr lang="en-US" sz="2000" dirty="0"/>
              <a:t> 230 </a:t>
            </a:r>
            <a:r>
              <a:rPr lang="fa-IR" sz="2000" dirty="0"/>
              <a:t>شاخص</a:t>
            </a:r>
            <a:r>
              <a:rPr lang="en-US" sz="2000" dirty="0"/>
              <a:t>  (Indicators) </a:t>
            </a:r>
            <a:endParaRPr lang="fa-IR" sz="2000" dirty="0"/>
          </a:p>
          <a:p>
            <a:pPr marL="342900" indent="-342900" algn="r" rtl="1">
              <a:lnSpc>
                <a:spcPct val="150000"/>
              </a:lnSpc>
              <a:buFont typeface="Arial" panose="020B0604020202020204" pitchFamily="34" charset="0"/>
              <a:buChar char="•"/>
            </a:pPr>
            <a:r>
              <a:rPr lang="fa-IR" sz="2000" dirty="0"/>
              <a:t> ضروری ترین هدف: 13</a:t>
            </a:r>
            <a:r>
              <a:rPr lang="en-US" sz="2000" dirty="0"/>
              <a:t>   Climate Action</a:t>
            </a:r>
            <a:r>
              <a:rPr lang="fa-IR" sz="2000" dirty="0"/>
              <a:t>(اقدام برای اقلیم)</a:t>
            </a:r>
            <a:endParaRPr lang="en-US" sz="2000" dirty="0"/>
          </a:p>
          <a:p>
            <a:pPr marL="342900" indent="-342900" algn="r" rtl="1">
              <a:lnSpc>
                <a:spcPct val="150000"/>
              </a:lnSpc>
              <a:buFont typeface="Arial" panose="020B0604020202020204" pitchFamily="34" charset="0"/>
              <a:buChar char="•"/>
            </a:pPr>
            <a:r>
              <a:rPr lang="fa-IR" sz="2000" dirty="0"/>
              <a:t>دستیابی به این اهداف جهانی نیازمند </a:t>
            </a:r>
            <a:r>
              <a:rPr lang="fa-IR" sz="2000" dirty="0">
                <a:solidFill>
                  <a:srgbClr val="00B050"/>
                </a:solidFill>
              </a:rPr>
              <a:t>راه حل های  خاص منطقه ای </a:t>
            </a:r>
            <a:r>
              <a:rPr lang="fa-IR" sz="2000" dirty="0"/>
              <a:t>است</a:t>
            </a:r>
          </a:p>
          <a:p>
            <a:pPr marL="342900" indent="-342900" algn="r" rtl="1">
              <a:lnSpc>
                <a:spcPct val="150000"/>
              </a:lnSpc>
              <a:buFont typeface="Arial" panose="020B0604020202020204" pitchFamily="34" charset="0"/>
              <a:buChar char="•"/>
            </a:pPr>
            <a:endParaRPr lang="fa-IR" sz="2000" dirty="0"/>
          </a:p>
          <a:p>
            <a:pPr algn="r" rtl="1"/>
            <a:endParaRPr lang="en-US" sz="2400" b="1" dirty="0"/>
          </a:p>
        </p:txBody>
      </p:sp>
      <p:pic>
        <p:nvPicPr>
          <p:cNvPr id="3083" name="Picture 11" descr="Sustainable Development Goals | International Partnerships">
            <a:extLst>
              <a:ext uri="{FF2B5EF4-FFF2-40B4-BE49-F238E27FC236}">
                <a16:creationId xmlns:a16="http://schemas.microsoft.com/office/drawing/2014/main" id="{90B7A027-3E22-47F4-97E4-470DE1502B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58581"/>
            <a:ext cx="3359020" cy="3365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2216486"/>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25924</TotalTime>
  <Words>2553</Words>
  <Application>Microsoft Office PowerPoint</Application>
  <PresentationFormat>Widescreen</PresentationFormat>
  <Paragraphs>188</Paragraphs>
  <Slides>28</Slides>
  <Notes>7</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28</vt:i4>
      </vt:variant>
    </vt:vector>
  </HeadingPairs>
  <TitlesOfParts>
    <vt:vector size="39" baseType="lpstr">
      <vt:lpstr>Arial</vt:lpstr>
      <vt:lpstr>Calibri</vt:lpstr>
      <vt:lpstr>Calibri Light</vt:lpstr>
      <vt:lpstr>itc-avant-garde-gothic-pro</vt:lpstr>
      <vt:lpstr>Noto sans</vt:lpstr>
      <vt:lpstr>OpenSans</vt:lpstr>
      <vt:lpstr>proxima-nova</vt:lpstr>
      <vt:lpstr>ProximaNova</vt:lpstr>
      <vt:lpstr>Roboto</vt:lpstr>
      <vt:lpstr>Source Sans Pro</vt:lpstr>
      <vt:lpstr>Retrospect</vt:lpstr>
      <vt:lpstr>اهداف توسعه پایدار </vt:lpstr>
      <vt:lpstr>فهرست مطالب</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Negar Ghadimi</dc:creator>
  <cp:lastModifiedBy>Negar Ghadimi</cp:lastModifiedBy>
  <cp:revision>87</cp:revision>
  <dcterms:created xsi:type="dcterms:W3CDTF">2022-01-08T14:28:09Z</dcterms:created>
  <dcterms:modified xsi:type="dcterms:W3CDTF">2022-01-31T13:22:23Z</dcterms:modified>
</cp:coreProperties>
</file>