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70" r:id="rId35"/>
  </p:sldIdLst>
  <p:sldSz cx="9144000" cy="6858000" type="screen4x3"/>
  <p:notesSz cx="6858000" cy="9144000"/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8438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FAACCBF0-3722-4BD3-BC21-A199ACCB4876}" type="datetimeFigureOut">
              <a:rPr lang="fa-IR" smtClean="0"/>
              <a:pPr/>
              <a:t>1435/06/16</a:t>
            </a:fld>
            <a:endParaRPr lang="fa-IR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fa-IR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CC7222BB-3EAF-419D-83B6-1702B569E734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AACCBF0-3722-4BD3-BC21-A199ACCB4876}" type="datetimeFigureOut">
              <a:rPr lang="fa-IR" smtClean="0"/>
              <a:pPr/>
              <a:t>1435/06/16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C7222BB-3EAF-419D-83B6-1702B569E734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FAACCBF0-3722-4BD3-BC21-A199ACCB4876}" type="datetimeFigureOut">
              <a:rPr lang="fa-IR" smtClean="0"/>
              <a:pPr/>
              <a:t>1435/06/16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CC7222BB-3EAF-419D-83B6-1702B569E734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ctr">
              <a:defRPr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itchFamily="2" charset="-78"/>
              </a:defRPr>
            </a:lvl1pPr>
            <a:extLst/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 algn="justLow">
              <a:buFontTx/>
              <a:buNone/>
              <a:defRPr sz="2400">
                <a:cs typeface="B Nazanin" pitchFamily="2" charset="-78"/>
              </a:defRPr>
            </a:lvl1pPr>
            <a:lvl2pPr>
              <a:buFontTx/>
              <a:buNone/>
              <a:defRPr sz="2400">
                <a:cs typeface="B Nazanin" pitchFamily="2" charset="-78"/>
              </a:defRPr>
            </a:lvl2pPr>
            <a:lvl3pPr>
              <a:buFontTx/>
              <a:buNone/>
              <a:defRPr sz="2400">
                <a:cs typeface="B Nazanin" pitchFamily="2" charset="-78"/>
              </a:defRPr>
            </a:lvl3pPr>
            <a:lvl4pPr>
              <a:buFontTx/>
              <a:buNone/>
              <a:defRPr sz="2400">
                <a:cs typeface="B Nazanin" pitchFamily="2" charset="-78"/>
              </a:defRPr>
            </a:lvl4pPr>
            <a:lvl5pPr>
              <a:buFontTx/>
              <a:buNone/>
              <a:defRPr sz="2400">
                <a:cs typeface="B Nazanin" pitchFamily="2" charset="-78"/>
              </a:defRPr>
            </a:lvl5pPr>
            <a:extLst/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AACCBF0-3722-4BD3-BC21-A199ACCB4876}" type="datetimeFigureOut">
              <a:rPr lang="fa-IR" smtClean="0"/>
              <a:pPr/>
              <a:t>1435/06/16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C7222BB-3EAF-419D-83B6-1702B569E734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FAACCBF0-3722-4BD3-BC21-A199ACCB4876}" type="datetimeFigureOut">
              <a:rPr lang="fa-IR" smtClean="0"/>
              <a:pPr/>
              <a:t>1435/06/16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CC7222BB-3EAF-419D-83B6-1702B569E734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AACCBF0-3722-4BD3-BC21-A199ACCB4876}" type="datetimeFigureOut">
              <a:rPr lang="fa-IR" smtClean="0"/>
              <a:pPr/>
              <a:t>1435/06/16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C7222BB-3EAF-419D-83B6-1702B569E734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AACCBF0-3722-4BD3-BC21-A199ACCB4876}" type="datetimeFigureOut">
              <a:rPr lang="fa-IR" smtClean="0"/>
              <a:pPr/>
              <a:t>1435/06/16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C7222BB-3EAF-419D-83B6-1702B569E734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AACCBF0-3722-4BD3-BC21-A199ACCB4876}" type="datetimeFigureOut">
              <a:rPr lang="fa-IR" smtClean="0"/>
              <a:pPr/>
              <a:t>1435/06/16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C7222BB-3EAF-419D-83B6-1702B569E734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FAACCBF0-3722-4BD3-BC21-A199ACCB4876}" type="datetimeFigureOut">
              <a:rPr lang="fa-IR" smtClean="0"/>
              <a:pPr/>
              <a:t>1435/06/16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C7222BB-3EAF-419D-83B6-1702B569E734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AACCBF0-3722-4BD3-BC21-A199ACCB4876}" type="datetimeFigureOut">
              <a:rPr lang="fa-IR" smtClean="0"/>
              <a:pPr/>
              <a:t>1435/06/16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C7222BB-3EAF-419D-83B6-1702B569E734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AACCBF0-3722-4BD3-BC21-A199ACCB4876}" type="datetimeFigureOut">
              <a:rPr lang="fa-IR" smtClean="0"/>
              <a:pPr/>
              <a:t>1435/06/16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C7222BB-3EAF-419D-83B6-1702B569E734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FAACCBF0-3722-4BD3-BC21-A199ACCB4876}" type="datetimeFigureOut">
              <a:rPr lang="fa-IR" smtClean="0"/>
              <a:pPr/>
              <a:t>1435/06/16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fa-IR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CC7222BB-3EAF-419D-83B6-1702B569E734}" type="slidenum">
              <a:rPr lang="fa-IR" smtClean="0"/>
              <a:pPr/>
              <a:t>‹#›</a:t>
            </a:fld>
            <a:endParaRPr lang="fa-I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1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r" rtl="1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r" rtl="1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r" rtl="1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r" rtl="1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r" rtl="1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r" rtl="1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r" rtl="1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r" rtl="1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r" rtl="1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a-IR" dirty="0" smtClean="0">
                <a:cs typeface="B Titr" pitchFamily="2" charset="-78"/>
              </a:rPr>
              <a:t>بسم الله الرحمن الرحیم </a:t>
            </a:r>
            <a:r>
              <a:rPr lang="fa-IR" dirty="0" smtClean="0"/>
              <a:t/>
            </a:r>
            <a:br>
              <a:rPr lang="fa-IR" dirty="0" smtClean="0"/>
            </a:br>
            <a:r>
              <a:rPr lang="fa-IR" dirty="0"/>
              <a:t/>
            </a:r>
            <a:br>
              <a:rPr lang="fa-IR" dirty="0"/>
            </a:br>
            <a:endParaRPr lang="fa-I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a-I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ارزش خبری  دربرگیری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 smtClean="0"/>
              <a:t>رویداد هنگامی ارزش خبری دارد که  ارزش در برگیری داشته باشد. یعنی روی عده زیادی تاثیر داشته باشد.</a:t>
            </a:r>
          </a:p>
          <a:p>
            <a:r>
              <a:rPr lang="fa-IR" dirty="0" smtClean="0"/>
              <a:t>در بر گیری مثبت یا منفی است .</a:t>
            </a:r>
            <a:endParaRPr lang="fa-I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مثال در برگیری 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fa-IR" dirty="0" smtClean="0"/>
              <a:t>دربرگیری منفی درزمان حال</a:t>
            </a:r>
          </a:p>
          <a:p>
            <a:pPr>
              <a:buNone/>
            </a:pPr>
            <a:r>
              <a:rPr lang="fa-IR" dirty="0" smtClean="0"/>
              <a:t>قیمت نان افزایش یافت</a:t>
            </a:r>
          </a:p>
          <a:p>
            <a:pPr>
              <a:buNone/>
            </a:pPr>
            <a:r>
              <a:rPr lang="fa-IR" dirty="0" smtClean="0"/>
              <a:t>با تصویب شورای اقتصاد / نرخ انواع افزایش یافت .</a:t>
            </a:r>
          </a:p>
          <a:p>
            <a:pPr>
              <a:buNone/>
            </a:pPr>
            <a:r>
              <a:rPr lang="fa-IR" dirty="0" smtClean="0"/>
              <a:t>به گزارش خبرنگار ما / براساس این مصوبه / ازاین پس / نان لواش 1000 ریال و نان سنگک 5000 ریال عرضه می شود. </a:t>
            </a:r>
            <a:endParaRPr lang="fa-IR" dirty="0"/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dirty="0" smtClean="0"/>
              <a:t>مثال در بر گیری مثبت در زمان حال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fa-IR" dirty="0" smtClean="0"/>
              <a:t>عرضه مجدد شیر یارانه ای</a:t>
            </a:r>
          </a:p>
          <a:p>
            <a:pPr>
              <a:buNone/>
            </a:pPr>
            <a:r>
              <a:rPr lang="fa-IR" dirty="0" smtClean="0"/>
              <a:t>در اجرای سیاست های سلامت محور نظام بهداشتی کشور / عرضه شیر یارانه ای از امروز اغاز می شود.</a:t>
            </a:r>
          </a:p>
          <a:p>
            <a:pPr>
              <a:buNone/>
            </a:pPr>
            <a:r>
              <a:rPr lang="fa-IR" dirty="0" smtClean="0"/>
              <a:t>به گزارش روابط عمومی وزارت بهداشت /درمان و اموزش پزشکی /با تلاش فراوان وزیر بهداشت / شیر یارانه ای از امروز در استانهای کمتر برخوردار توزیع خواهد شد.</a:t>
            </a:r>
            <a:endParaRPr lang="fa-I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dirty="0" smtClean="0"/>
              <a:t>شهرت 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 smtClean="0"/>
              <a:t>بدیهی است که افراد جامعه به علت عملکردها و نقش های متفاوت خود / شهرت یکسانی ندارند.برخی از انها بسیار معروف و شناخته شده و عده ای دیگر ناشناخته اند.</a:t>
            </a:r>
          </a:p>
          <a:p>
            <a:r>
              <a:rPr lang="fa-IR" dirty="0" smtClean="0"/>
              <a:t>مردم به طور طبیعی علاقه مندند اخبار افراد مشهور را بدانند.</a:t>
            </a:r>
            <a:endParaRPr lang="fa-I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dirty="0" smtClean="0"/>
              <a:t>مثال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 smtClean="0"/>
              <a:t>وداع مارادونا </a:t>
            </a:r>
          </a:p>
          <a:p>
            <a:r>
              <a:rPr lang="fa-IR" dirty="0" smtClean="0"/>
              <a:t>مارادونا باید با فوتبال خداحافظی کند . </a:t>
            </a:r>
          </a:p>
          <a:p>
            <a:r>
              <a:rPr lang="fa-IR" dirty="0" smtClean="0"/>
              <a:t>پزشک معالج مارادونا ستاره فوتبال ارژانتین به وی توصیه کرده است تا اسیب دیدگی و ناراحتی کمر او شدت نیافته از صحنه فوتبال کناره گیری کند.</a:t>
            </a:r>
          </a:p>
          <a:p>
            <a:r>
              <a:rPr lang="fa-IR" dirty="0" smtClean="0"/>
              <a:t>مارادونا از سه ماه پیش به این بیماری مبتلاست.</a:t>
            </a:r>
            <a:endParaRPr lang="fa-I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مثال ارزش خبری حقوقی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 smtClean="0"/>
              <a:t>راه اندازی پایگاه اطلاع رسانی وب دا</a:t>
            </a:r>
          </a:p>
          <a:p>
            <a:r>
              <a:rPr lang="fa-IR" dirty="0" smtClean="0"/>
              <a:t>پایگاه اطلاع رسا نی وزارت بهداشت / درمان و اموزش پزشکی همزمان با روز خبرنگار گشایش یافت .</a:t>
            </a:r>
          </a:p>
          <a:p>
            <a:r>
              <a:rPr lang="fa-IR" dirty="0" smtClean="0"/>
              <a:t>به گزارش ...............................................</a:t>
            </a:r>
            <a:endParaRPr lang="fa-I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ارزش خبری مجاورت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 smtClean="0"/>
              <a:t>مجاورت دو نوع است . جغرافیایی و معنوی.</a:t>
            </a:r>
          </a:p>
          <a:p>
            <a:r>
              <a:rPr lang="fa-IR" dirty="0" smtClean="0"/>
              <a:t>افراد دوست دارند ابتدا خبر  محله / شهر یا کشورشان را بدانند.</a:t>
            </a:r>
          </a:p>
          <a:p>
            <a:endParaRPr lang="fa-I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dirty="0" smtClean="0"/>
              <a:t>بزرگی 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 smtClean="0"/>
              <a:t>این ارزش خبری به امار و ارقام مربوط است . ارقام ممکن است میزان خسارت های مالی و جانی /کثرت افراد /میزان سرعت / درجه ریشتر /و............ باشند.</a:t>
            </a:r>
          </a:p>
          <a:p>
            <a:r>
              <a:rPr lang="fa-IR" dirty="0" smtClean="0"/>
              <a:t>هر چه بزرگی بیشتر باشد خبرتر است .</a:t>
            </a:r>
            <a:endParaRPr lang="fa-I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مثال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 smtClean="0"/>
              <a:t>ریزش پل در دست احداث سه راه ضرابخانه 5 کشته و مجروح بر جای گذاشت.</a:t>
            </a:r>
          </a:p>
          <a:p>
            <a:r>
              <a:rPr lang="fa-IR" dirty="0" smtClean="0"/>
              <a:t>بر اثر ریزش پل درهند 20 کارگر جان باختند.</a:t>
            </a:r>
            <a:endParaRPr lang="fa-I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dirty="0" smtClean="0"/>
              <a:t>عجیب و استثنایی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 smtClean="0"/>
              <a:t>این ارزش در مورد رویدادهایی که یا برای نخستین بار یا به ندرت روی می دهند . </a:t>
            </a:r>
          </a:p>
          <a:p>
            <a:r>
              <a:rPr lang="fa-IR" dirty="0" smtClean="0"/>
              <a:t>موفقیت پزشکان ایرانی در ترمیم رگ قلب</a:t>
            </a:r>
          </a:p>
          <a:p>
            <a:r>
              <a:rPr lang="fa-IR" dirty="0" smtClean="0"/>
              <a:t>پزشکان ایران موفق شدند بدون عمل جراحی باز روی قلب رگهای مرد 90 ساله ای را ترمیم کردند.</a:t>
            </a:r>
            <a:endParaRPr lang="fa-I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اصول خبر نویسی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 smtClean="0"/>
              <a:t>دکتر  مجید خلیفه سلطانی</a:t>
            </a:r>
          </a:p>
          <a:p>
            <a:r>
              <a:rPr lang="fa-IR" dirty="0" smtClean="0"/>
              <a:t>عضو شورای سیاستگذاری سلامت صدا وسیما</a:t>
            </a:r>
          </a:p>
          <a:p>
            <a:r>
              <a:rPr lang="fa-IR" dirty="0" smtClean="0"/>
              <a:t>سردبیر سابق تحریریه پزشکی واحد مرکزی خبر</a:t>
            </a:r>
            <a:endParaRPr lang="fa-I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dirty="0" smtClean="0"/>
              <a:t>برخورد 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 smtClean="0"/>
              <a:t>برخورد / اختلاف یا درگیری میان گروه ها / ملت ها و حیوانات با یکدیگر دارای ارزش خبری است . </a:t>
            </a:r>
          </a:p>
          <a:p>
            <a:r>
              <a:rPr lang="fa-IR" dirty="0" smtClean="0"/>
              <a:t>خبر سرقت / قتل / سیل / زلزله /جنگ و......... همواره خبرند.</a:t>
            </a:r>
            <a:endParaRPr lang="fa-I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زمان و تازگی 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 smtClean="0"/>
              <a:t>هرچه زمان انتشار خبر سریع تر اتفاق بیفتد خبر بهتری است.</a:t>
            </a:r>
          </a:p>
          <a:p>
            <a:r>
              <a:rPr lang="fa-IR" dirty="0" smtClean="0"/>
              <a:t>لطفا خبر را زود مخابره کنید.</a:t>
            </a:r>
            <a:endParaRPr lang="fa-I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عناصر خبر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 smtClean="0"/>
              <a:t>که </a:t>
            </a:r>
          </a:p>
          <a:p>
            <a:r>
              <a:rPr lang="fa-IR" dirty="0" smtClean="0"/>
              <a:t>کجا</a:t>
            </a:r>
          </a:p>
          <a:p>
            <a:r>
              <a:rPr lang="fa-IR" dirty="0" smtClean="0"/>
              <a:t>کی </a:t>
            </a:r>
          </a:p>
          <a:p>
            <a:r>
              <a:rPr lang="fa-IR" dirty="0" smtClean="0"/>
              <a:t>چه </a:t>
            </a:r>
          </a:p>
          <a:p>
            <a:r>
              <a:rPr lang="fa-IR" dirty="0" smtClean="0"/>
              <a:t>چرا </a:t>
            </a:r>
          </a:p>
          <a:p>
            <a:r>
              <a:rPr lang="fa-IR" dirty="0" smtClean="0"/>
              <a:t>چگونه</a:t>
            </a:r>
            <a:endParaRPr lang="fa-I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چه کسی 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 smtClean="0"/>
              <a:t>ریس اورژانس کشور می گوید به 50 متخصص طب اورژانس نیازمندیم.</a:t>
            </a:r>
            <a:endParaRPr lang="fa-I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کجا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 smtClean="0"/>
              <a:t>کمبود امبولانس در اورژانس تهران به مرز خطرناکی رسیده است .</a:t>
            </a:r>
            <a:endParaRPr lang="fa-IR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کی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 smtClean="0"/>
              <a:t>اورژانس تهران  دقایقی پیش گزارش داد در حادثه رانندگی وزیر دادگستری فوت کرد.</a:t>
            </a:r>
            <a:endParaRPr lang="fa-IR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چه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 smtClean="0"/>
              <a:t>جشنواره اشنایی با فوریت های پزشکی از فردا اغاز به کار می کند.</a:t>
            </a:r>
            <a:endParaRPr lang="fa-IR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چرا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 smtClean="0"/>
              <a:t>اورژانس کشور در باره علت سقوط هواپیمای خبرنگاران اظهار بی اطلاعی کرذ .علت حادثه در حال پیگیری است.</a:t>
            </a:r>
            <a:endParaRPr lang="fa-IR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چگونه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 smtClean="0"/>
              <a:t>توصیف رویداد و چگونگی بروز رویداد است .</a:t>
            </a:r>
            <a:endParaRPr lang="fa-IR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a-I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dirty="0" smtClean="0"/>
              <a:t>چه خبر؟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 smtClean="0"/>
              <a:t>از اغازخلقت اگاهی از وقایع و رویدادهای جدیدی که پیرامون انسان روی می داده نیاز همیشگی بوده است.</a:t>
            </a:r>
          </a:p>
          <a:p>
            <a:r>
              <a:rPr lang="fa-IR" dirty="0" smtClean="0"/>
              <a:t>این نیاز از طریق ارتباطات غیر کلامی مانند نقاشی / اتش ویا دود صورت می گرفته است.</a:t>
            </a:r>
          </a:p>
          <a:p>
            <a:r>
              <a:rPr lang="fa-IR" dirty="0" smtClean="0"/>
              <a:t>دنیای امروز بیش از حد وابسته به خبر شده است.</a:t>
            </a:r>
          </a:p>
          <a:p>
            <a:r>
              <a:rPr lang="fa-IR" dirty="0" smtClean="0"/>
              <a:t>امروزه رقابت های خبری افزایش یافته است.</a:t>
            </a:r>
          </a:p>
          <a:p>
            <a:endParaRPr lang="fa-IR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نگارش و تنظیم  خبر 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 smtClean="0"/>
              <a:t>هرم وارونه </a:t>
            </a:r>
          </a:p>
          <a:p>
            <a:r>
              <a:rPr lang="fa-IR" dirty="0" smtClean="0"/>
              <a:t>بخش های مختلف رویداد / نه بر اساس ترتیب وقوع بلکه بر اساس اهمیت نوشته می شود.</a:t>
            </a:r>
          </a:p>
          <a:p>
            <a:r>
              <a:rPr lang="fa-IR" dirty="0" smtClean="0"/>
              <a:t>مهمترین قسمت خبر در ابتدا می اید. </a:t>
            </a:r>
          </a:p>
          <a:p>
            <a:r>
              <a:rPr lang="fa-IR" dirty="0" smtClean="0"/>
              <a:t>اورژانس کشور از سال اینده دستیار تخصصی می پذیرد.</a:t>
            </a:r>
            <a:endParaRPr lang="fa-IR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امتیازات هرم وارونه 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 smtClean="0"/>
              <a:t>مخاطب زمان کمتری برای خواندن صرف می کند.</a:t>
            </a:r>
          </a:p>
          <a:p>
            <a:r>
              <a:rPr lang="fa-IR" dirty="0" smtClean="0"/>
              <a:t>تیتر زدن اسان می شود</a:t>
            </a:r>
            <a:endParaRPr lang="fa-IR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لید خبر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 smtClean="0"/>
              <a:t>لید مهمترین قسمت خبر است که در ابتدای سبک هرم وارونه می اید.</a:t>
            </a:r>
          </a:p>
          <a:p>
            <a:r>
              <a:rPr lang="fa-IR" dirty="0" smtClean="0"/>
              <a:t>لید باید کوتاه و جذاب باشد. لید نباید بیش از 60 کلمه باشد.</a:t>
            </a:r>
            <a:endParaRPr lang="fa-IR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تیتر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 smtClean="0"/>
              <a:t>تیتر را جذاب انتخاب کنید. </a:t>
            </a:r>
          </a:p>
          <a:p>
            <a:r>
              <a:rPr lang="fa-IR" dirty="0" smtClean="0"/>
              <a:t>خیلی جاها شورای تیتر هست . </a:t>
            </a:r>
            <a:endParaRPr lang="fa-IR" dirty="0"/>
          </a:p>
          <a:p>
            <a:r>
              <a:rPr lang="fa-IR" dirty="0" smtClean="0"/>
              <a:t>در خیابان ولی عصر </a:t>
            </a:r>
          </a:p>
          <a:p>
            <a:r>
              <a:rPr lang="fa-IR" dirty="0" smtClean="0"/>
              <a:t>ریزش بانک باعث مرگ سه عابر شد</a:t>
            </a:r>
            <a:endParaRPr lang="fa-IR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>
                <a:cs typeface="B Titr" pitchFamily="2" charset="-78"/>
              </a:rPr>
              <a:t>شاد باشید و سربلند</a:t>
            </a:r>
            <a:br>
              <a:rPr lang="fa-IR" dirty="0" smtClean="0">
                <a:cs typeface="B Titr" pitchFamily="2" charset="-78"/>
              </a:rPr>
            </a:br>
            <a:endParaRPr lang="fa-IR" dirty="0">
              <a:cs typeface="B Titr" pitchFamily="2" charset="-78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dirty="0" smtClean="0"/>
              <a:t>شناخت خبر  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 smtClean="0"/>
              <a:t>هر روز رویدادهای بی شماری در جهان اتفاق می افتد که برخی خبر و برخی غیر خبر هستند.</a:t>
            </a:r>
          </a:p>
          <a:p>
            <a:r>
              <a:rPr lang="fa-IR" dirty="0" smtClean="0"/>
              <a:t>تعریف های زیادی برای خبر شده است . خبر شامل هر عمل و اندیشه واقعی که برای عده کثیری جالب باشد.</a:t>
            </a:r>
          </a:p>
          <a:p>
            <a:r>
              <a:rPr lang="fa-IR" dirty="0" smtClean="0"/>
              <a:t>خبر / گزارش مناسب / خلاصه و دقیق یک رویداد است و نه خود رویداد.</a:t>
            </a:r>
          </a:p>
          <a:p>
            <a:r>
              <a:rPr lang="fa-IR" dirty="0" smtClean="0"/>
              <a:t>خبر نقل ساده و خالص وقایع جاری است.</a:t>
            </a:r>
          </a:p>
          <a:p>
            <a:pPr>
              <a:buNone/>
            </a:pPr>
            <a:endParaRPr lang="fa-I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شناخت خبر 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 smtClean="0"/>
              <a:t>خبر گزارش و بیان برخی از رویدادهای خبری است که ارزش های خبری دارد و در فرایند تبدیل رویداد به خبر ممکن است تحت تاثیر عوامل داخلی و خارجی از میزان عینیت ان کاسته شود.</a:t>
            </a:r>
            <a:endParaRPr lang="fa-I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گزارش و بیان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 smtClean="0"/>
              <a:t>هر رویدادی که اتفاق می افتد تا زمانی که پنهان است و کسی از ان اطلاع ندارد عنوان خبر را نمی گیرد.</a:t>
            </a:r>
          </a:p>
          <a:p>
            <a:r>
              <a:rPr lang="fa-IR" dirty="0" smtClean="0"/>
              <a:t>خبر همواره برداشتی از واقعیت است نه واقعیت .</a:t>
            </a:r>
            <a:endParaRPr lang="fa-I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برخی رویدادهای خبری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 smtClean="0"/>
              <a:t>هر روز رویدادهای بی شماری از تولد کودک تا مرگ مقام مشهور / حادثه / فوریت اورژانس / اتش سوزی و انبوهی از وقایع در جهان روی می دهد اما امکان گزارش و خبر کردن همگی وجود ندارد.</a:t>
            </a:r>
          </a:p>
          <a:p>
            <a:r>
              <a:rPr lang="fa-IR" dirty="0" smtClean="0"/>
              <a:t>باید اخبار را بر اساس ارزشهای خبری گزینش کنیم .</a:t>
            </a:r>
            <a:endParaRPr lang="fa-I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گزینش گری 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 smtClean="0"/>
              <a:t>گزینش گری  خبر در اداره ها و سازمانها با خبرگزاریها و مطبوعات متفاوت است .</a:t>
            </a:r>
            <a:endParaRPr lang="fa-I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ارزش های خبر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 smtClean="0"/>
              <a:t>یکی از مفاهیم اساسی و مهم تعریف جامع خبر / ارزشهای خبری است .</a:t>
            </a:r>
          </a:p>
          <a:p>
            <a:r>
              <a:rPr lang="fa-IR" dirty="0" smtClean="0"/>
              <a:t>ارزشهای خبری را برای همیشه به خاطر بسپارید.</a:t>
            </a:r>
            <a:endParaRPr lang="fa-I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206</TotalTime>
  <Words>993</Words>
  <Application>Microsoft Office PowerPoint</Application>
  <PresentationFormat>On-screen Show (4:3)</PresentationFormat>
  <Paragraphs>107</Paragraphs>
  <Slides>34</Slides>
  <Notes>0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Opulent</vt:lpstr>
      <vt:lpstr>بسم الله الرحمن الرحیم   </vt:lpstr>
      <vt:lpstr>اصول خبر نویسی</vt:lpstr>
      <vt:lpstr>چه خبر؟</vt:lpstr>
      <vt:lpstr>شناخت خبر  </vt:lpstr>
      <vt:lpstr>شناخت خبر </vt:lpstr>
      <vt:lpstr>گزارش و بیان</vt:lpstr>
      <vt:lpstr>برخی رویدادهای خبری</vt:lpstr>
      <vt:lpstr>گزینش گری </vt:lpstr>
      <vt:lpstr>ارزش های خبر</vt:lpstr>
      <vt:lpstr>ارزش خبری  دربرگیری</vt:lpstr>
      <vt:lpstr>مثال در برگیری </vt:lpstr>
      <vt:lpstr>مثال در بر گیری مثبت در زمان حال</vt:lpstr>
      <vt:lpstr>شهرت </vt:lpstr>
      <vt:lpstr>مثال</vt:lpstr>
      <vt:lpstr>مثال ارزش خبری حقوقی</vt:lpstr>
      <vt:lpstr>ارزش خبری مجاورت</vt:lpstr>
      <vt:lpstr>بزرگی </vt:lpstr>
      <vt:lpstr>مثال</vt:lpstr>
      <vt:lpstr>عجیب و استثنایی</vt:lpstr>
      <vt:lpstr>برخورد </vt:lpstr>
      <vt:lpstr>زمان و تازگی </vt:lpstr>
      <vt:lpstr>عناصر خبر</vt:lpstr>
      <vt:lpstr>چه کسی </vt:lpstr>
      <vt:lpstr>کجا</vt:lpstr>
      <vt:lpstr>کی</vt:lpstr>
      <vt:lpstr>چه</vt:lpstr>
      <vt:lpstr>چرا</vt:lpstr>
      <vt:lpstr>چگونه</vt:lpstr>
      <vt:lpstr>Slide 29</vt:lpstr>
      <vt:lpstr>نگارش و تنظیم  خبر </vt:lpstr>
      <vt:lpstr>امتیازات هرم وارونه </vt:lpstr>
      <vt:lpstr>لید خبر</vt:lpstr>
      <vt:lpstr>تیتر</vt:lpstr>
      <vt:lpstr>شاد باشید و سربلند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بسم الله الرحمن الرحیم</dc:title>
  <dc:creator>user</dc:creator>
  <cp:lastModifiedBy>ssu</cp:lastModifiedBy>
  <cp:revision>26</cp:revision>
  <dcterms:created xsi:type="dcterms:W3CDTF">2011-07-10T17:03:14Z</dcterms:created>
  <dcterms:modified xsi:type="dcterms:W3CDTF">2014-04-16T06:57:06Z</dcterms:modified>
</cp:coreProperties>
</file>